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3"/>
  </p:notesMasterIdLst>
  <p:handoutMasterIdLst>
    <p:handoutMasterId r:id="rId104"/>
  </p:handoutMasterIdLst>
  <p:sldIdLst>
    <p:sldId id="258" r:id="rId2"/>
    <p:sldId id="288" r:id="rId3"/>
    <p:sldId id="296" r:id="rId4"/>
    <p:sldId id="297" r:id="rId5"/>
    <p:sldId id="298" r:id="rId6"/>
    <p:sldId id="299" r:id="rId7"/>
    <p:sldId id="300" r:id="rId8"/>
    <p:sldId id="301" r:id="rId9"/>
    <p:sldId id="304" r:id="rId10"/>
    <p:sldId id="302" r:id="rId11"/>
    <p:sldId id="303" r:id="rId12"/>
    <p:sldId id="305" r:id="rId13"/>
    <p:sldId id="306" r:id="rId14"/>
    <p:sldId id="307" r:id="rId15"/>
    <p:sldId id="309" r:id="rId16"/>
    <p:sldId id="310" r:id="rId17"/>
    <p:sldId id="308" r:id="rId18"/>
    <p:sldId id="311" r:id="rId19"/>
    <p:sldId id="312" r:id="rId20"/>
    <p:sldId id="313" r:id="rId21"/>
    <p:sldId id="314" r:id="rId22"/>
    <p:sldId id="315" r:id="rId23"/>
    <p:sldId id="285" r:id="rId24"/>
    <p:sldId id="316" r:id="rId25"/>
    <p:sldId id="289" r:id="rId26"/>
    <p:sldId id="290" r:id="rId27"/>
    <p:sldId id="286" r:id="rId28"/>
    <p:sldId id="287" r:id="rId29"/>
    <p:sldId id="284" r:id="rId30"/>
    <p:sldId id="275" r:id="rId31"/>
    <p:sldId id="291" r:id="rId32"/>
    <p:sldId id="292" r:id="rId33"/>
    <p:sldId id="293" r:id="rId34"/>
    <p:sldId id="295" r:id="rId35"/>
    <p:sldId id="317" r:id="rId36"/>
    <p:sldId id="319" r:id="rId37"/>
    <p:sldId id="333" r:id="rId38"/>
    <p:sldId id="334" r:id="rId39"/>
    <p:sldId id="324" r:id="rId40"/>
    <p:sldId id="318" r:id="rId41"/>
    <p:sldId id="326" r:id="rId42"/>
    <p:sldId id="327" r:id="rId43"/>
    <p:sldId id="323" r:id="rId44"/>
    <p:sldId id="328" r:id="rId45"/>
    <p:sldId id="329" r:id="rId46"/>
    <p:sldId id="330" r:id="rId47"/>
    <p:sldId id="331" r:id="rId48"/>
    <p:sldId id="332" r:id="rId49"/>
    <p:sldId id="336" r:id="rId50"/>
    <p:sldId id="337" r:id="rId51"/>
    <p:sldId id="335" r:id="rId52"/>
    <p:sldId id="338" r:id="rId53"/>
    <p:sldId id="385" r:id="rId54"/>
    <p:sldId id="341" r:id="rId55"/>
    <p:sldId id="325" r:id="rId56"/>
    <p:sldId id="340" r:id="rId57"/>
    <p:sldId id="339" r:id="rId58"/>
    <p:sldId id="343" r:id="rId59"/>
    <p:sldId id="344" r:id="rId60"/>
    <p:sldId id="345" r:id="rId61"/>
    <p:sldId id="346" r:id="rId62"/>
    <p:sldId id="347" r:id="rId63"/>
    <p:sldId id="348" r:id="rId64"/>
    <p:sldId id="350" r:id="rId65"/>
    <p:sldId id="349" r:id="rId66"/>
    <p:sldId id="342" r:id="rId67"/>
    <p:sldId id="352" r:id="rId68"/>
    <p:sldId id="351" r:id="rId69"/>
    <p:sldId id="353" r:id="rId70"/>
    <p:sldId id="354" r:id="rId71"/>
    <p:sldId id="355" r:id="rId72"/>
    <p:sldId id="356" r:id="rId73"/>
    <p:sldId id="357" r:id="rId74"/>
    <p:sldId id="358" r:id="rId75"/>
    <p:sldId id="359" r:id="rId76"/>
    <p:sldId id="360" r:id="rId77"/>
    <p:sldId id="361" r:id="rId78"/>
    <p:sldId id="362" r:id="rId79"/>
    <p:sldId id="363" r:id="rId80"/>
    <p:sldId id="364" r:id="rId81"/>
    <p:sldId id="365" r:id="rId82"/>
    <p:sldId id="386" r:id="rId83"/>
    <p:sldId id="366" r:id="rId84"/>
    <p:sldId id="367" r:id="rId85"/>
    <p:sldId id="368" r:id="rId86"/>
    <p:sldId id="369" r:id="rId87"/>
    <p:sldId id="370" r:id="rId88"/>
    <p:sldId id="371" r:id="rId89"/>
    <p:sldId id="372" r:id="rId90"/>
    <p:sldId id="373" r:id="rId91"/>
    <p:sldId id="374" r:id="rId92"/>
    <p:sldId id="375" r:id="rId93"/>
    <p:sldId id="376" r:id="rId94"/>
    <p:sldId id="377" r:id="rId95"/>
    <p:sldId id="378" r:id="rId96"/>
    <p:sldId id="379" r:id="rId97"/>
    <p:sldId id="380" r:id="rId98"/>
    <p:sldId id="381" r:id="rId99"/>
    <p:sldId id="382" r:id="rId100"/>
    <p:sldId id="383" r:id="rId101"/>
    <p:sldId id="384" r:id="rId102"/>
  </p:sldIdLst>
  <p:sldSz cx="14630400" cy="9144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686A67"/>
    <a:srgbClr val="303943"/>
    <a:srgbClr val="322C1E"/>
    <a:srgbClr val="FFFFFF"/>
    <a:srgbClr val="333333"/>
    <a:srgbClr val="1F5FAE"/>
    <a:srgbClr val="4F2316"/>
    <a:srgbClr val="D3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55" autoAdjust="0"/>
    <p:restoredTop sz="95294" autoAdjust="0"/>
  </p:normalViewPr>
  <p:slideViewPr>
    <p:cSldViewPr snapToGrid="0">
      <p:cViewPr>
        <p:scale>
          <a:sx n="66" d="100"/>
          <a:sy n="66" d="100"/>
        </p:scale>
        <p:origin x="54" y="-516"/>
      </p:cViewPr>
      <p:guideLst>
        <p:guide orient="horz" pos="2880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06/08/2018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1pPr>
    <a:lvl2pPr marL="57052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2pPr>
    <a:lvl3pPr marL="1141054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3pPr>
    <a:lvl4pPr marL="1711582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4pPr>
    <a:lvl5pPr marL="228210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5pPr>
    <a:lvl6pPr marL="2852636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6pPr>
    <a:lvl7pPr marL="3423163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7pPr>
    <a:lvl8pPr marL="3993690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8pPr>
    <a:lvl9pPr marL="456421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56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96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255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50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28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385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32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3528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483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5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69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963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5739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254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655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9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620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491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586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932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882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6761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56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219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2293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2324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1123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45990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368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31407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030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144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8874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5327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698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0580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985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8892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291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5539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83205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189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95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3624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02431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52624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97384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763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667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5214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82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20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65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381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44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28FDD3B-C71B-4548-8784-EADB039BF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496484"/>
            <a:ext cx="10972800" cy="3183467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1CAE9D0-544A-4B1F-B574-D7120E537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02717"/>
            <a:ext cx="10972800" cy="2207683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5E7A6B1-ED5B-4827-8503-F862B2EC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5A0CD02-B28D-44BA-A6D6-D21116F2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2A1E9E18-124F-420D-848F-E5D3EF56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8098173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49CDB67-247E-4CFC-B935-C01FAC45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513F99A-AF0F-49E2-95E8-DB1913A6F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0EB0773-5E65-48F6-B8B5-A5CFB020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42DB6347-F127-48A2-B5E5-B3C6574F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CCC05B6F-0320-4840-9DBE-F52340B9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194525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7A271065-E8FD-46C5-BCB7-F5BAF589D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86834"/>
            <a:ext cx="3154680" cy="77491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53006FF7-555C-4D24-86D8-8391732A3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86834"/>
            <a:ext cx="9281160" cy="77491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322060C-8854-44D1-B2F4-3A8F468F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110E28E-BF0C-42C0-AB63-BD50EE9B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1424E9DD-C7CB-49CD-A3B2-D99FDBB8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747541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5A76646-477F-4DC3-93B6-6E97BA85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F437C698-3FBC-455B-A64F-543780F4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A3C3C5D-E998-4F65-B2C1-65DCC34A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B482CA17-C994-4F44-9CA0-A9C2694A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3762D5-BBC8-4E4C-A678-09AF3379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163455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57F0FB3-AE4C-4FF3-BBAA-425ACAC2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279652"/>
            <a:ext cx="12618720" cy="380364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CF6A422B-99F1-4FD5-8630-B1D60130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6119285"/>
            <a:ext cx="12618720" cy="200024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C08581E8-AB8A-477A-8D90-ED018B3D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48E47BE-8DEA-4804-9454-FC802730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4C4745E7-5C38-4367-9803-31D163C9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79804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F6545DF-287C-420C-B704-9296AF8E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2D68AEE-6A6E-4DB3-9578-88FB08B7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434167"/>
            <a:ext cx="6217920" cy="5801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AFC11F56-F88C-43CC-B471-CE26A359D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434167"/>
            <a:ext cx="6217920" cy="5801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0D47E071-BB0C-44DA-9348-80389B8A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BD1D7A69-5491-46B3-9940-9FD43C39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EFE2BA0D-7FDA-4B96-96CD-ED8B7D04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143534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650CA4E-CAD3-471C-9192-FD8060E1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86834"/>
            <a:ext cx="12618720" cy="176741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33927C35-10FF-441C-BC0E-4F678989A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241551"/>
            <a:ext cx="6189344" cy="109854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86DE992B-D12C-4EC0-B8B9-F73F4DC79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340100"/>
            <a:ext cx="6189344" cy="4912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4D50EA5A-0C05-4541-A620-518F91AF9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241551"/>
            <a:ext cx="6219826" cy="109854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38E03F06-5FD5-49F4-A60C-1C7BF6F31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340100"/>
            <a:ext cx="6219826" cy="4912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71B4D5E1-DD1A-4208-A22C-F18B282A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C24D98-22FB-4630-BD43-420396AA7B67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641CEADA-441F-4AA1-97D9-F07FF4D2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9C79D476-5F9C-403B-96CD-9E0BEDF8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74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6068DDE-35F6-494A-8DD4-65DC0172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FDD6150E-1E49-4B30-BAD3-648928CB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9C5BA1-4264-4F39-80BE-F4BF2BD8DCC6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EB181428-25ED-4544-BC01-E504AED5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13A5EB19-F7F0-4B5C-8BD6-347F56FE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81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BFA09DCC-9233-4CAE-ACFD-D1944DDF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BF1FF0-E451-42B2-8BEE-C787ADF6F319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444622EF-844D-41D2-9C39-B3E6E2EE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9AF3F4E-6CA8-4692-A6BE-9C22A3AC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94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2433BF4-EB7C-45B5-9204-D6989F6E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4" cy="21336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33FA09C-8318-4961-A093-1A0D4D00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316567"/>
            <a:ext cx="7406640" cy="6498167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0A8C28F5-072C-439F-A715-443B700B4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4" cy="508211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24F88EDA-4E8E-4F12-8923-CA9FAA82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A2475E-36FA-4BE4-8A1F-334FB6217BA4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6E826B8B-EC61-483B-878C-72E9C895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B9EDA95B-F2FD-43DF-82D2-9DB2A957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00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 xmlns="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8A99CE4-6079-437F-8713-FD50F200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4" cy="21336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FF353BD5-6832-4AA1-BE01-AFFAB34A2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316567"/>
            <a:ext cx="7406640" cy="6498167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2B82EC0-B14D-4A63-B2AD-83CD2C58C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4" cy="508211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DE711C9D-1B7D-4F6A-A7E9-3E5685E5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7C0115E1-5C8B-48D8-8864-2D123A87B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1CF25855-6709-42E9-AD73-D3756F67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8563181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C138DEF2-0077-4F48-9703-11D18FCA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035B580-AD85-4EE1-A30D-23BF7F0E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434167"/>
            <a:ext cx="1261872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7830DF28-DDB8-40CC-92AE-9D4C75AC1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8475134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06/08/2018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36A3BFE7-DD1F-46D9-9610-2A86130E7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8475134"/>
            <a:ext cx="49377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59F4F714-D84C-4848-AEAB-595364DC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8475134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25144D4D-9551-44E4-BE4D-D1B77CB41695}"/>
              </a:ext>
            </a:extLst>
          </p:cNvPr>
          <p:cNvSpPr/>
          <p:nvPr userDrawn="1"/>
        </p:nvSpPr>
        <p:spPr>
          <a:xfrm>
            <a:off x="0" y="8839200"/>
            <a:ext cx="1799539" cy="3048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695" noProof="0" dirty="0"/>
          </a:p>
        </p:txBody>
      </p:sp>
    </p:spTree>
    <p:extLst>
      <p:ext uri="{BB962C8B-B14F-4D97-AF65-F5344CB8AC3E}">
        <p14:creationId xmlns:p14="http://schemas.microsoft.com/office/powerpoint/2010/main" val="57877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880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heusneder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hyperlink" Target="http://linkedin.com/in/matheus-neder-66b16a16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standard/blob/master/docs/versions/netstandard1.6.md" TargetMode="External"/><Relationship Id="rId3" Type="http://schemas.openxmlformats.org/officeDocument/2006/relationships/hyperlink" Target="https://github.com/dotnet/standard/blob/master/docs/versions/netstandard1.1.md" TargetMode="External"/><Relationship Id="rId7" Type="http://schemas.openxmlformats.org/officeDocument/2006/relationships/hyperlink" Target="https://github.com/dotnet/standard/blob/master/docs/versions/netstandard1.5.md" TargetMode="External"/><Relationship Id="rId2" Type="http://schemas.openxmlformats.org/officeDocument/2006/relationships/hyperlink" Target="https://github.com/dotnet/standard/blob/master/docs/versions/netstandard1.0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standard/blob/master/docs/versions/netstandard1.4.md" TargetMode="External"/><Relationship Id="rId5" Type="http://schemas.openxmlformats.org/officeDocument/2006/relationships/hyperlink" Target="https://github.com/dotnet/standard/blob/master/docs/versions/netstandard1.3.md" TargetMode="External"/><Relationship Id="rId4" Type="http://schemas.openxmlformats.org/officeDocument/2006/relationships/hyperlink" Target="https://github.com/dotnet/standard/blob/master/docs/versions/netstandard1.2.md" TargetMode="External"/><Relationship Id="rId9" Type="http://schemas.openxmlformats.org/officeDocument/2006/relationships/hyperlink" Target="https://github.com/dotnet/standard/blob/master/docs/versions/netstandard2.0.m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0200" y="766482"/>
            <a:ext cx="10972800" cy="1412316"/>
          </a:xfrm>
        </p:spPr>
        <p:txBody>
          <a:bodyPr rtlCol="0"/>
          <a:lstStyle/>
          <a:p>
            <a:pPr rtl="0"/>
            <a:r>
              <a:rPr lang="pt-BR" dirty="0"/>
              <a:t>Noções básicas de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xmlns="" id="{091CF8E9-9826-4DC9-8B8A-385E1F361D84}"/>
              </a:ext>
            </a:extLst>
          </p:cNvPr>
          <p:cNvGrpSpPr/>
          <p:nvPr/>
        </p:nvGrpSpPr>
        <p:grpSpPr>
          <a:xfrm>
            <a:off x="2837330" y="2608309"/>
            <a:ext cx="8541990" cy="2933678"/>
            <a:chOff x="1869141" y="2567232"/>
            <a:chExt cx="10703858" cy="367615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82213B39-016E-431F-BB49-787213EA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544" y="4953088"/>
              <a:ext cx="2313710" cy="96737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234D1DF1-9BF6-4886-8472-4EB5F991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9141" y="2567232"/>
              <a:ext cx="2540416" cy="2540416"/>
            </a:xfrm>
            <a:prstGeom prst="rect">
              <a:avLst/>
            </a:prstGeom>
          </p:spPr>
        </p:pic>
        <p:pic>
          <p:nvPicPr>
            <p:cNvPr id="2052" name="Picture 4" descr="Resultado de imagem para docker">
              <a:extLst>
                <a:ext uri="{FF2B5EF4-FFF2-40B4-BE49-F238E27FC236}">
                  <a16:creationId xmlns:a16="http://schemas.microsoft.com/office/drawing/2014/main" xmlns="" id="{0A469F05-D243-4689-B23B-6ABDA983E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53" y="2567232"/>
              <a:ext cx="3678801" cy="200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xmlns="" id="{DD1C7421-60FB-43C9-ABC1-981C91743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21"/>
            <a:stretch/>
          </p:blipFill>
          <p:spPr>
            <a:xfrm>
              <a:off x="9022742" y="2765659"/>
              <a:ext cx="3550257" cy="159859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xmlns="" id="{951A1ADB-F02C-402A-8D42-1ECA9DD8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9736" y="4572000"/>
              <a:ext cx="3550257" cy="1671387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63ABAE87-6092-46C1-967B-C04FD14D379D}"/>
              </a:ext>
            </a:extLst>
          </p:cNvPr>
          <p:cNvSpPr txBox="1"/>
          <p:nvPr/>
        </p:nvSpPr>
        <p:spPr>
          <a:xfrm>
            <a:off x="1878705" y="6241268"/>
            <a:ext cx="10415800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integração contínua e boas práticas de programação em geral</a:t>
            </a:r>
          </a:p>
          <a:p>
            <a:pPr algn="ctr">
              <a:lnSpc>
                <a:spcPct val="150000"/>
              </a:lnSpc>
            </a:pPr>
            <a:r>
              <a:rPr lang="pt-BR" sz="2400" dirty="0"/>
              <a:t>Matheus Neder – Arquiteto de Software BHS/Olé </a:t>
            </a:r>
            <a:r>
              <a:rPr lang="pt-BR" sz="2400" dirty="0" smtClean="0"/>
              <a:t>Consignado</a:t>
            </a:r>
          </a:p>
          <a:p>
            <a:pPr algn="ctr">
              <a:lnSpc>
                <a:spcPct val="150000"/>
              </a:lnSpc>
            </a:pPr>
            <a:r>
              <a:rPr lang="pt-BR" sz="1600" dirty="0" smtClean="0">
                <a:hlinkClick r:id="rId8"/>
              </a:rPr>
              <a:t>https://github.com/matheusneder</a:t>
            </a:r>
            <a:r>
              <a:rPr lang="pt-BR" sz="1600" dirty="0" smtClean="0"/>
              <a:t> | </a:t>
            </a:r>
            <a:r>
              <a:rPr lang="pt-BR" sz="1600" dirty="0" smtClean="0">
                <a:hlinkClick r:id="rId9"/>
              </a:rPr>
              <a:t>http://linkedin.com/in/matheus-neder-66b16a16/</a:t>
            </a:r>
            <a:endParaRPr lang="pt-BR" sz="16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C3CCABEF-033E-4DF1-BFAD-BCA137951BEB}"/>
              </a:ext>
            </a:extLst>
          </p:cNvPr>
          <p:cNvSpPr/>
          <p:nvPr/>
        </p:nvSpPr>
        <p:spPr>
          <a:xfrm>
            <a:off x="11578336" y="7896521"/>
            <a:ext cx="1366725" cy="958458"/>
          </a:xfrm>
          <a:prstGeom prst="rect">
            <a:avLst/>
          </a:prstGeom>
          <a:solidFill>
            <a:srgbClr val="1F5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xmlns="" id="{D5C5D036-BBBD-4C9D-BBA9-B7CB2AA2A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9379" r="3656" b="22276"/>
          <a:stretch/>
        </p:blipFill>
        <p:spPr bwMode="auto">
          <a:xfrm>
            <a:off x="11629140" y="7985130"/>
            <a:ext cx="1241169" cy="78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xmlns="" id="{C02F1669-F9D1-492B-8275-A6FA3DF4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871" y="7900057"/>
            <a:ext cx="1241169" cy="95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59AA447-6512-4C45-A211-0C1D3DE7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023944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FB577530-4CE7-4B8B-8186-30AA1FB95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t="8400" r="-390" b="22756"/>
          <a:stretch/>
        </p:blipFill>
        <p:spPr>
          <a:xfrm>
            <a:off x="2307530" y="2067430"/>
            <a:ext cx="9783110" cy="566717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6C896621-7F5D-4C61-9CF4-B884ACB4637A}"/>
              </a:ext>
            </a:extLst>
          </p:cNvPr>
          <p:cNvSpPr/>
          <p:nvPr/>
        </p:nvSpPr>
        <p:spPr>
          <a:xfrm>
            <a:off x="2358887" y="2758887"/>
            <a:ext cx="777889" cy="296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D5C10F51-14B6-4679-8532-09F326F5187E}"/>
              </a:ext>
            </a:extLst>
          </p:cNvPr>
          <p:cNvSpPr/>
          <p:nvPr/>
        </p:nvSpPr>
        <p:spPr>
          <a:xfrm>
            <a:off x="4433258" y="4141800"/>
            <a:ext cx="7260297" cy="1555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9154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Dúvidas?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7D2ADC9A-9355-438F-A767-D7DE0E1F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19" y="1638984"/>
            <a:ext cx="6096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31">
            <a:extLst>
              <a:ext uri="{FF2B5EF4-FFF2-40B4-BE49-F238E27FC236}">
                <a16:creationId xmlns:a16="http://schemas.microsoft.com/office/drawing/2014/main" xmlns="" id="{518E07E6-A2F7-4735-AA7D-C7C1C5EEC9B2}"/>
              </a:ext>
            </a:extLst>
          </p:cNvPr>
          <p:cNvSpPr txBox="1"/>
          <p:nvPr/>
        </p:nvSpPr>
        <p:spPr>
          <a:xfrm>
            <a:off x="2541352" y="2109893"/>
            <a:ext cx="36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en-US"/>
            </a:defPPr>
            <a:lvl1pPr marL="0" lv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Dúvidas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Críticas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Sugestões ...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xmlns="" id="{635F4E41-8179-4F81-8C52-51438B2B2F73}"/>
              </a:ext>
            </a:extLst>
          </p:cNvPr>
          <p:cNvSpPr txBox="1"/>
          <p:nvPr/>
        </p:nvSpPr>
        <p:spPr>
          <a:xfrm>
            <a:off x="2541352" y="5690177"/>
            <a:ext cx="791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lvl="0">
              <a:defRPr lang="en-US"/>
            </a:defPPr>
            <a:lvl1pPr marL="0" lv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matheusneder@gmail.com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github.com/</a:t>
            </a:r>
            <a:r>
              <a:rPr lang="pt-BR" sz="3200" dirty="0" err="1"/>
              <a:t>matheusneder</a:t>
            </a:r>
            <a:endParaRPr lang="pt-B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linkedin.com/in/matheus-neder-66b16a16/</a:t>
            </a:r>
          </a:p>
        </p:txBody>
      </p:sp>
    </p:spTree>
    <p:extLst>
      <p:ext uri="{BB962C8B-B14F-4D97-AF65-F5344CB8AC3E}">
        <p14:creationId xmlns:p14="http://schemas.microsoft.com/office/powerpoint/2010/main" val="1272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C9AEA72-15F7-4D3E-868F-ED084C01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023944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E846F328-97B0-483A-AE23-7DC13DA9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72" y="1129553"/>
            <a:ext cx="9265055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8C2E87D7-072B-493C-9B73-42B9AB587217}"/>
              </a:ext>
            </a:extLst>
          </p:cNvPr>
          <p:cNvSpPr txBox="1"/>
          <p:nvPr/>
        </p:nvSpPr>
        <p:spPr>
          <a:xfrm>
            <a:off x="3363285" y="8042838"/>
            <a:ext cx="790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Fonte: https://www.codeproject.com/Articles/76153/Six-important-NET-concepts-Stack-heap-value-types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Tipos de dados</a:t>
            </a:r>
          </a:p>
        </p:txBody>
      </p:sp>
    </p:spTree>
    <p:extLst>
      <p:ext uri="{BB962C8B-B14F-4D97-AF65-F5344CB8AC3E}">
        <p14:creationId xmlns:p14="http://schemas.microsoft.com/office/powerpoint/2010/main" val="8590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Classes e estruturas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EF4B5F7-A455-486A-954B-88A63DDF46C6}"/>
              </a:ext>
            </a:extLst>
          </p:cNvPr>
          <p:cNvSpPr/>
          <p:nvPr/>
        </p:nvSpPr>
        <p:spPr>
          <a:xfrm>
            <a:off x="605117" y="1927819"/>
            <a:ext cx="7315200" cy="19110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/>
              <a:t>C</a:t>
            </a:r>
            <a:r>
              <a:rPr lang="pt-BR" sz="2720" dirty="0" err="1"/>
              <a:t>ampos</a:t>
            </a:r>
            <a:r>
              <a:rPr lang="pt-BR" sz="2720" dirty="0"/>
              <a:t> (atributos)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 err="1"/>
              <a:t>Métodos</a:t>
            </a:r>
            <a:endParaRPr lang="en-US" sz="272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 err="1"/>
              <a:t>Propriedades</a:t>
            </a:r>
            <a:endParaRPr lang="pt-BR" sz="27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1510C6E-A70A-4618-94BB-4C23C258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4" y="2407024"/>
            <a:ext cx="58674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BB01F81-F9FD-418A-9CC1-87EFB716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55" y="2528887"/>
            <a:ext cx="2743200" cy="4086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AA5FC0C-5EEA-4723-B4B9-E4FAE9C4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71" y="2635691"/>
            <a:ext cx="5962650" cy="28670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A5165CA-DB4F-4FD8-AE96-C9A4CF5149DC}"/>
              </a:ext>
            </a:extLst>
          </p:cNvPr>
          <p:cNvSpPr txBox="1"/>
          <p:nvPr/>
        </p:nvSpPr>
        <p:spPr>
          <a:xfrm>
            <a:off x="1005840" y="7599301"/>
            <a:ext cx="546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Obs.: Herança é possível apenas para tipos de referencia</a:t>
            </a:r>
          </a:p>
        </p:txBody>
      </p:sp>
    </p:spTree>
    <p:extLst>
      <p:ext uri="{BB962C8B-B14F-4D97-AF65-F5344CB8AC3E}">
        <p14:creationId xmlns:p14="http://schemas.microsoft.com/office/powerpoint/2010/main" val="20491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BE8853E-4A60-47AC-85C3-39559E18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799166"/>
            <a:ext cx="1087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BFBC559E-DB2C-4BFA-B382-CD59A4DB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60" y="1959255"/>
            <a:ext cx="8907032" cy="6743177"/>
          </a:xfrm>
          <a:prstGeom prst="rect">
            <a:avLst/>
          </a:prstGeom>
        </p:spPr>
      </p:pic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12902DC4-A7AD-4B65-A0ED-864437E7F40B}"/>
              </a:ext>
            </a:extLst>
          </p:cNvPr>
          <p:cNvSpPr/>
          <p:nvPr/>
        </p:nvSpPr>
        <p:spPr>
          <a:xfrm>
            <a:off x="5056094" y="3412674"/>
            <a:ext cx="578224" cy="62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FC71F58B-22A6-449A-B58B-616DF0449ECF}"/>
              </a:ext>
            </a:extLst>
          </p:cNvPr>
          <p:cNvSpPr/>
          <p:nvPr/>
        </p:nvSpPr>
        <p:spPr>
          <a:xfrm>
            <a:off x="6131859" y="2097741"/>
            <a:ext cx="1694329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A731E8BE-FF16-42B3-BC91-27B6045A6CA2}"/>
              </a:ext>
            </a:extLst>
          </p:cNvPr>
          <p:cNvSpPr/>
          <p:nvPr/>
        </p:nvSpPr>
        <p:spPr>
          <a:xfrm>
            <a:off x="5836024" y="6339862"/>
            <a:ext cx="1371600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526D8193-4311-4302-A8A4-F459EF6117E9}"/>
              </a:ext>
            </a:extLst>
          </p:cNvPr>
          <p:cNvSpPr/>
          <p:nvPr/>
        </p:nvSpPr>
        <p:spPr>
          <a:xfrm>
            <a:off x="3581401" y="4576482"/>
            <a:ext cx="3451411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3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5BB01F81-F9FD-418A-9CC1-87EFB716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55" y="2528887"/>
            <a:ext cx="2743200" cy="4086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7B8AEBAD-D616-4CFC-9676-2E48D67D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80" y="2596121"/>
            <a:ext cx="6305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42B3735-F13E-43FE-B154-9640B504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1" y="1687325"/>
            <a:ext cx="62198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59668EF-0D70-47ED-95D9-FE11F5EB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31" y="1963273"/>
            <a:ext cx="10601325" cy="532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211F5AE-2249-404D-912C-8A1307B6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31" y="2147939"/>
            <a:ext cx="3543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757E818-F6B8-4ACE-B105-451DE801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(C Sharp)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5CD6BFF-7BBD-46CC-B8E8-BB191ADE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304" y="2601824"/>
            <a:ext cx="8899010" cy="58017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Anders </a:t>
            </a:r>
            <a:r>
              <a:rPr lang="pt-BR" dirty="0" err="1"/>
              <a:t>Hejlsberg</a:t>
            </a:r>
            <a:r>
              <a:rPr lang="pt-BR" dirty="0"/>
              <a:t> (Turbo Pascal e Delphi)</a:t>
            </a:r>
          </a:p>
          <a:p>
            <a:pPr>
              <a:lnSpc>
                <a:spcPct val="150000"/>
              </a:lnSpc>
            </a:pPr>
            <a:r>
              <a:rPr lang="en-US" dirty="0"/>
              <a:t>Microsoft .</a:t>
            </a:r>
            <a:r>
              <a:rPr lang="pt-BR" dirty="0"/>
              <a:t>NET Framework</a:t>
            </a:r>
          </a:p>
          <a:p>
            <a:pPr>
              <a:lnSpc>
                <a:spcPct val="150000"/>
              </a:lnSpc>
            </a:pPr>
            <a:r>
              <a:rPr lang="pt-BR" dirty="0"/>
              <a:t>ECMA 334 - ISO/IEC 23270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</a:t>
            </a:r>
            <a:r>
              <a:rPr lang="pt-BR" dirty="0" err="1"/>
              <a:t>ono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en-US" dirty="0"/>
              <a:t>d</a:t>
            </a:r>
            <a:r>
              <a:rPr lang="pt-BR" dirty="0" err="1"/>
              <a:t>otGNU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en-US" dirty="0"/>
              <a:t>P</a:t>
            </a:r>
            <a:r>
              <a:rPr lang="pt-BR" dirty="0"/>
              <a:t>ortable.NET</a:t>
            </a:r>
          </a:p>
          <a:p>
            <a:endParaRPr lang="pt-BR" dirty="0"/>
          </a:p>
        </p:txBody>
      </p:sp>
      <p:sp>
        <p:nvSpPr>
          <p:cNvPr id="9" name="Espaço Reservado para Data 4">
            <a:extLst>
              <a:ext uri="{FF2B5EF4-FFF2-40B4-BE49-F238E27FC236}">
                <a16:creationId xmlns:a16="http://schemas.microsoft.com/office/drawing/2014/main" xmlns="" id="{4E2ED8B8-CBF2-482A-846A-0AEBF3EE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xmlns="" id="{E4719D23-DEAC-49CA-89AF-895E574C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2050" name="Picture 2" descr="C:\Temp\c-sharp-minor-chord-on-treble-cle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7172" r="59328" b="11684"/>
          <a:stretch/>
        </p:blipFill>
        <p:spPr bwMode="auto">
          <a:xfrm>
            <a:off x="765109" y="5864289"/>
            <a:ext cx="2090058" cy="21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90D1415-164A-4846-B767-CC720C0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2" y="1827741"/>
            <a:ext cx="4924425" cy="2266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361622EB-55A6-4923-828C-1B9CEC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57" y="1827741"/>
            <a:ext cx="6086475" cy="6772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D8BC51B2-9CEB-401D-B48A-53BCB7396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0"/>
          <a:stretch/>
        </p:blipFill>
        <p:spPr>
          <a:xfrm>
            <a:off x="11497235" y="3470243"/>
            <a:ext cx="2841812" cy="25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F12941F-E676-48FF-913B-D3E17EDB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16" y="2445497"/>
            <a:ext cx="10668000" cy="5438775"/>
          </a:xfrm>
          <a:prstGeom prst="rect">
            <a:avLst/>
          </a:prstGeom>
        </p:spPr>
      </p:pic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57D02A9-CD7E-4EEE-8391-0AE839FEF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55" r="52981"/>
          <a:stretch/>
        </p:blipFill>
        <p:spPr>
          <a:xfrm>
            <a:off x="9784080" y="2776356"/>
            <a:ext cx="3188746" cy="24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xmlns="" id="{00E10BFB-86E8-4B5E-BA0C-DE180390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69" y="1724086"/>
            <a:ext cx="4973171" cy="4973171"/>
          </a:xfrm>
        </p:spPr>
      </p:pic>
      <p:sp>
        <p:nvSpPr>
          <p:cNvPr id="9" name="Espaço Reservado para Data 4">
            <a:extLst>
              <a:ext uri="{FF2B5EF4-FFF2-40B4-BE49-F238E27FC236}">
                <a16:creationId xmlns:a16="http://schemas.microsoft.com/office/drawing/2014/main" xmlns="" id="{8E89A0D7-82C7-4A2A-A478-DA1E2219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xmlns="" id="{196F2E32-33FC-4386-B96C-242E77AF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246B3A5E-AA59-47CA-9192-018719DC96DC}"/>
              </a:ext>
            </a:extLst>
          </p:cNvPr>
          <p:cNvSpPr txBox="1"/>
          <p:nvPr/>
        </p:nvSpPr>
        <p:spPr>
          <a:xfrm>
            <a:off x="3813857" y="6826886"/>
            <a:ext cx="700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https://goo.gl/forms/6UP0BiX2lNTol2xx2</a:t>
            </a:r>
          </a:p>
        </p:txBody>
      </p:sp>
    </p:spTree>
    <p:extLst>
      <p:ext uri="{BB962C8B-B14F-4D97-AF65-F5344CB8AC3E}">
        <p14:creationId xmlns:p14="http://schemas.microsoft.com/office/powerpoint/2010/main" val="227429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E98E2891-128D-4085-BA78-D83CABC1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r="2649"/>
          <a:stretch/>
        </p:blipFill>
        <p:spPr>
          <a:xfrm>
            <a:off x="414067" y="2124075"/>
            <a:ext cx="13716001" cy="489585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F3823A05-2CB8-453D-B7C2-B4BF564EC4F0}"/>
              </a:ext>
            </a:extLst>
          </p:cNvPr>
          <p:cNvSpPr txBox="1">
            <a:spLocks/>
          </p:cNvSpPr>
          <p:nvPr/>
        </p:nvSpPr>
        <p:spPr>
          <a:xfrm>
            <a:off x="962707" y="6889749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European</a:t>
            </a:r>
            <a:r>
              <a:rPr lang="pt-BR" sz="1400" dirty="0"/>
              <a:t> Computer </a:t>
            </a:r>
            <a:r>
              <a:rPr lang="pt-BR" sz="1400" dirty="0" err="1"/>
              <a:t>Manufacturers</a:t>
            </a:r>
            <a:r>
              <a:rPr lang="pt-BR" sz="1400" dirty="0"/>
              <a:t> </a:t>
            </a:r>
            <a:r>
              <a:rPr lang="pt-BR" sz="1400" dirty="0" err="1"/>
              <a:t>Association</a:t>
            </a:r>
            <a:endParaRPr lang="pt-BR" sz="1400" dirty="0"/>
          </a:p>
          <a:p>
            <a:endParaRPr lang="en-US" sz="1400" dirty="0"/>
          </a:p>
          <a:p>
            <a:r>
              <a:rPr lang="en-US" sz="2800" dirty="0"/>
              <a:t>Standard ECMA-335 (CLI) / ECMA-334 (C#)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B2385810-E73F-4C63-A448-7C7A4CC2A2E9}"/>
              </a:ext>
            </a:extLst>
          </p:cNvPr>
          <p:cNvSpPr txBox="1"/>
          <p:nvPr/>
        </p:nvSpPr>
        <p:spPr>
          <a:xfrm>
            <a:off x="11697418" y="7588791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Ximian</a:t>
            </a:r>
            <a:r>
              <a:rPr lang="en-US" dirty="0"/>
              <a:t> / Novell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53BFCC7-565D-4266-854F-C11EC80182C6}"/>
              </a:ext>
            </a:extLst>
          </p:cNvPr>
          <p:cNvSpPr/>
          <p:nvPr/>
        </p:nvSpPr>
        <p:spPr>
          <a:xfrm>
            <a:off x="414067" y="605118"/>
            <a:ext cx="13716001" cy="151895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A8DE9A58-CFA6-4D60-A704-AD56A80C1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8"/>
          <a:stretch/>
        </p:blipFill>
        <p:spPr>
          <a:xfrm>
            <a:off x="548537" y="823633"/>
            <a:ext cx="2952750" cy="10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6DC9F291-4E26-400A-A559-6E5FD48E6659}"/>
              </a:ext>
            </a:extLst>
          </p:cNvPr>
          <p:cNvSpPr/>
          <p:nvPr/>
        </p:nvSpPr>
        <p:spPr>
          <a:xfrm>
            <a:off x="414067" y="605118"/>
            <a:ext cx="13716001" cy="151895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E98E2891-128D-4085-BA78-D83CABC1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r="2649"/>
          <a:stretch/>
        </p:blipFill>
        <p:spPr>
          <a:xfrm>
            <a:off x="414067" y="2124075"/>
            <a:ext cx="13716001" cy="489585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F3823A05-2CB8-453D-B7C2-B4BF564EC4F0}"/>
              </a:ext>
            </a:extLst>
          </p:cNvPr>
          <p:cNvSpPr txBox="1">
            <a:spLocks/>
          </p:cNvSpPr>
          <p:nvPr/>
        </p:nvSpPr>
        <p:spPr>
          <a:xfrm>
            <a:off x="962707" y="6889749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European</a:t>
            </a:r>
            <a:r>
              <a:rPr lang="pt-BR" sz="1400" dirty="0"/>
              <a:t> Computer </a:t>
            </a:r>
            <a:r>
              <a:rPr lang="pt-BR" sz="1400" dirty="0" err="1"/>
              <a:t>Manufacturers</a:t>
            </a:r>
            <a:r>
              <a:rPr lang="pt-BR" sz="1400" dirty="0"/>
              <a:t> </a:t>
            </a:r>
            <a:r>
              <a:rPr lang="pt-BR" sz="1400" dirty="0" err="1"/>
              <a:t>Association</a:t>
            </a:r>
            <a:endParaRPr lang="pt-BR" sz="1400" dirty="0"/>
          </a:p>
          <a:p>
            <a:endParaRPr lang="en-US" sz="1400" dirty="0"/>
          </a:p>
          <a:p>
            <a:r>
              <a:rPr lang="en-US" sz="2800" dirty="0"/>
              <a:t>Standard ECMA-335 (CLI) / ECMA-334 (C#)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B2385810-E73F-4C63-A448-7C7A4CC2A2E9}"/>
              </a:ext>
            </a:extLst>
          </p:cNvPr>
          <p:cNvSpPr txBox="1"/>
          <p:nvPr/>
        </p:nvSpPr>
        <p:spPr>
          <a:xfrm>
            <a:off x="11697418" y="7588791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Ximian</a:t>
            </a:r>
            <a:r>
              <a:rPr lang="en-US" dirty="0"/>
              <a:t> / Novell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xmlns="" id="{E5D22274-CFD0-4164-AFEC-40AFC77D30F8}"/>
              </a:ext>
            </a:extLst>
          </p:cNvPr>
          <p:cNvSpPr/>
          <p:nvPr/>
        </p:nvSpPr>
        <p:spPr>
          <a:xfrm>
            <a:off x="6129067" y="935357"/>
            <a:ext cx="966174" cy="9425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9FDC5A6-F58E-48A0-9635-94BA7F0AE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8"/>
          <a:stretch/>
        </p:blipFill>
        <p:spPr>
          <a:xfrm>
            <a:off x="548537" y="823633"/>
            <a:ext cx="2952750" cy="109929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F647EDFB-9389-4E93-A1D1-20B073D3A068}"/>
              </a:ext>
            </a:extLst>
          </p:cNvPr>
          <p:cNvSpPr/>
          <p:nvPr/>
        </p:nvSpPr>
        <p:spPr>
          <a:xfrm>
            <a:off x="11806518" y="605118"/>
            <a:ext cx="1452282" cy="143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xmlns="" id="{164EC046-7EC9-45F5-AB00-75D3B7031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279220" y="278208"/>
            <a:ext cx="2452478" cy="21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.NET Core </a:t>
            </a:r>
            <a:r>
              <a:rPr lang="pt-BR" dirty="0" err="1"/>
              <a:t>vs</a:t>
            </a:r>
            <a:r>
              <a:rPr lang="pt-BR" dirty="0"/>
              <a:t> .NET Framework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903" y="8757055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92B3A1DC-FFBF-4264-ABED-47FE243305BA}"/>
              </a:ext>
            </a:extLst>
          </p:cNvPr>
          <p:cNvSpPr/>
          <p:nvPr/>
        </p:nvSpPr>
        <p:spPr>
          <a:xfrm>
            <a:off x="1966821" y="2587925"/>
            <a:ext cx="4801464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.NET Framework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6797C99-AC55-44CF-B98B-2604AB32C55D}"/>
              </a:ext>
            </a:extLst>
          </p:cNvPr>
          <p:cNvSpPr/>
          <p:nvPr/>
        </p:nvSpPr>
        <p:spPr>
          <a:xfrm>
            <a:off x="7539487" y="2587925"/>
            <a:ext cx="4485736" cy="5244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446D310-6E73-4F6A-A2D6-E01643B757A7}"/>
              </a:ext>
            </a:extLst>
          </p:cNvPr>
          <p:cNvSpPr txBox="1"/>
          <p:nvPr/>
        </p:nvSpPr>
        <p:spPr>
          <a:xfrm>
            <a:off x="7539486" y="2587925"/>
            <a:ext cx="244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.NET Core</a:t>
            </a:r>
            <a:endParaRPr lang="pt-BR" sz="36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xmlns="" id="{296D32AB-3E3B-41EC-B5AF-82E0D82AB3EF}"/>
              </a:ext>
            </a:extLst>
          </p:cNvPr>
          <p:cNvSpPr/>
          <p:nvPr/>
        </p:nvSpPr>
        <p:spPr>
          <a:xfrm rot="10800000">
            <a:off x="10949507" y="6142007"/>
            <a:ext cx="879894" cy="5065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E272E3BB-C1F8-43E6-928D-8F6B61453BCE}"/>
              </a:ext>
            </a:extLst>
          </p:cNvPr>
          <p:cNvSpPr/>
          <p:nvPr/>
        </p:nvSpPr>
        <p:spPr>
          <a:xfrm rot="10800000">
            <a:off x="10949507" y="4937685"/>
            <a:ext cx="879894" cy="9800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xmlns="" id="{74B5839C-647F-469D-A9F6-7E7E681ED037}"/>
              </a:ext>
            </a:extLst>
          </p:cNvPr>
          <p:cNvSpPr/>
          <p:nvPr/>
        </p:nvSpPr>
        <p:spPr>
          <a:xfrm rot="10800000">
            <a:off x="10949507" y="3939896"/>
            <a:ext cx="879894" cy="7591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xmlns="" id="{DD77C262-5814-4677-B274-649CC2550EFF}"/>
              </a:ext>
            </a:extLst>
          </p:cNvPr>
          <p:cNvSpPr/>
          <p:nvPr/>
        </p:nvSpPr>
        <p:spPr>
          <a:xfrm>
            <a:off x="9885441" y="3372710"/>
            <a:ext cx="879894" cy="759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4577EDC-0CC0-4769-A749-DCE7444B9D88}"/>
              </a:ext>
            </a:extLst>
          </p:cNvPr>
          <p:cNvSpPr/>
          <p:nvPr/>
        </p:nvSpPr>
        <p:spPr>
          <a:xfrm>
            <a:off x="9885441" y="4356121"/>
            <a:ext cx="879894" cy="75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xmlns="" id="{51B6A882-08E7-417F-93B2-1C446F666B9F}"/>
              </a:ext>
            </a:extLst>
          </p:cNvPr>
          <p:cNvSpPr/>
          <p:nvPr/>
        </p:nvSpPr>
        <p:spPr>
          <a:xfrm>
            <a:off x="9885441" y="5906001"/>
            <a:ext cx="879894" cy="11588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02A7DE99-847B-4BC4-B213-00EAFEC388A8}"/>
              </a:ext>
            </a:extLst>
          </p:cNvPr>
          <p:cNvSpPr/>
          <p:nvPr/>
        </p:nvSpPr>
        <p:spPr>
          <a:xfrm rot="10800000">
            <a:off x="8803689" y="5890185"/>
            <a:ext cx="879894" cy="759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xmlns="" id="{0C849E23-C958-4BE7-9742-8AF2C95114E1}"/>
              </a:ext>
            </a:extLst>
          </p:cNvPr>
          <p:cNvSpPr/>
          <p:nvPr/>
        </p:nvSpPr>
        <p:spPr>
          <a:xfrm rot="10800000">
            <a:off x="8803689" y="5338094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xmlns="" id="{663BFB2D-AB2B-4107-B5F9-9EB5690476E8}"/>
              </a:ext>
            </a:extLst>
          </p:cNvPr>
          <p:cNvSpPr/>
          <p:nvPr/>
        </p:nvSpPr>
        <p:spPr>
          <a:xfrm rot="10800000">
            <a:off x="8803689" y="3940615"/>
            <a:ext cx="879894" cy="1158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xmlns="" id="{BDB7E775-2025-4FD3-B8DE-AE3B1E81A2C4}"/>
              </a:ext>
            </a:extLst>
          </p:cNvPr>
          <p:cNvSpPr/>
          <p:nvPr/>
        </p:nvSpPr>
        <p:spPr>
          <a:xfrm rot="10800000">
            <a:off x="8803689" y="3374146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xmlns="" id="{46771B18-C8DD-440F-88BF-6495C4194396}"/>
              </a:ext>
            </a:extLst>
          </p:cNvPr>
          <p:cNvSpPr/>
          <p:nvPr/>
        </p:nvSpPr>
        <p:spPr>
          <a:xfrm rot="10800000">
            <a:off x="7722797" y="6141288"/>
            <a:ext cx="879894" cy="5065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xmlns="" id="{51F916F5-A4D9-4127-BB4D-8AADF965C2B7}"/>
              </a:ext>
            </a:extLst>
          </p:cNvPr>
          <p:cNvSpPr/>
          <p:nvPr/>
        </p:nvSpPr>
        <p:spPr>
          <a:xfrm rot="10800000">
            <a:off x="7722797" y="4936966"/>
            <a:ext cx="879894" cy="9800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xmlns="" id="{B280ACBE-6895-4AAE-B42C-24F4556C7596}"/>
              </a:ext>
            </a:extLst>
          </p:cNvPr>
          <p:cNvSpPr/>
          <p:nvPr/>
        </p:nvSpPr>
        <p:spPr>
          <a:xfrm rot="10800000">
            <a:off x="7722797" y="3939177"/>
            <a:ext cx="879894" cy="7591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xmlns="" id="{D3749FC8-1DF0-4FCC-9F30-B2101433C20E}"/>
              </a:ext>
            </a:extLst>
          </p:cNvPr>
          <p:cNvSpPr/>
          <p:nvPr/>
        </p:nvSpPr>
        <p:spPr>
          <a:xfrm>
            <a:off x="7722796" y="7246189"/>
            <a:ext cx="4106605" cy="3278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Core SDK</a:t>
            </a:r>
            <a:endParaRPr lang="pt-BR" dirty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xmlns="" id="{22C8B44B-D718-4336-9C3A-48B174E40AB4}"/>
              </a:ext>
            </a:extLst>
          </p:cNvPr>
          <p:cNvSpPr/>
          <p:nvPr/>
        </p:nvSpPr>
        <p:spPr>
          <a:xfrm>
            <a:off x="1005840" y="2587925"/>
            <a:ext cx="960983" cy="5244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AE75C82-7E2B-4080-A5D8-9B19E4BF9609}"/>
              </a:ext>
            </a:extLst>
          </p:cNvPr>
          <p:cNvSpPr txBox="1"/>
          <p:nvPr/>
        </p:nvSpPr>
        <p:spPr>
          <a:xfrm rot="16200000">
            <a:off x="519271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xmlns="" id="{3A2F0F08-D7DF-4EBA-A137-5A296597AD1A}"/>
              </a:ext>
            </a:extLst>
          </p:cNvPr>
          <p:cNvSpPr/>
          <p:nvPr/>
        </p:nvSpPr>
        <p:spPr>
          <a:xfrm>
            <a:off x="12370279" y="2587925"/>
            <a:ext cx="1414732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FFB410CA-A850-443A-8FD3-ABADED535B9A}"/>
              </a:ext>
            </a:extLst>
          </p:cNvPr>
          <p:cNvSpPr txBox="1"/>
          <p:nvPr/>
        </p:nvSpPr>
        <p:spPr>
          <a:xfrm rot="5400000">
            <a:off x="11516008" y="5107260"/>
            <a:ext cx="312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Windows, Linux, Mac …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xmlns="" id="{082C2AE9-E6FF-4BB5-89A3-E11684481463}"/>
              </a:ext>
            </a:extLst>
          </p:cNvPr>
          <p:cNvCxnSpPr/>
          <p:nvPr/>
        </p:nvCxnSpPr>
        <p:spPr>
          <a:xfrm>
            <a:off x="12215004" y="2154947"/>
            <a:ext cx="0" cy="6366294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2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.NET Core </a:t>
            </a:r>
            <a:r>
              <a:rPr lang="pt-BR" dirty="0" err="1"/>
              <a:t>vs</a:t>
            </a:r>
            <a:r>
              <a:rPr lang="pt-BR" dirty="0"/>
              <a:t> .NET Framework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06797C99-AC55-44CF-B98B-2604AB32C55D}"/>
              </a:ext>
            </a:extLst>
          </p:cNvPr>
          <p:cNvSpPr/>
          <p:nvPr/>
        </p:nvSpPr>
        <p:spPr>
          <a:xfrm>
            <a:off x="9626753" y="2587925"/>
            <a:ext cx="1466816" cy="5244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0446D310-6E73-4F6A-A2D6-E01643B757A7}"/>
              </a:ext>
            </a:extLst>
          </p:cNvPr>
          <p:cNvSpPr txBox="1"/>
          <p:nvPr/>
        </p:nvSpPr>
        <p:spPr>
          <a:xfrm>
            <a:off x="9732322" y="2573673"/>
            <a:ext cx="1420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.NET Core</a:t>
            </a:r>
            <a:endParaRPr lang="pt-BR" sz="2200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E272E3BB-C1F8-43E6-928D-8F6B61453BCE}"/>
              </a:ext>
            </a:extLst>
          </p:cNvPr>
          <p:cNvSpPr/>
          <p:nvPr/>
        </p:nvSpPr>
        <p:spPr>
          <a:xfrm rot="10800000">
            <a:off x="10054003" y="5655492"/>
            <a:ext cx="879894" cy="5789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xmlns="" id="{14577EDC-0CC0-4769-A749-DCE7444B9D88}"/>
              </a:ext>
            </a:extLst>
          </p:cNvPr>
          <p:cNvSpPr/>
          <p:nvPr/>
        </p:nvSpPr>
        <p:spPr>
          <a:xfrm>
            <a:off x="10051415" y="4231542"/>
            <a:ext cx="879894" cy="75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xmlns="" id="{02A7DE99-847B-4BC4-B213-00EAFEC388A8}"/>
              </a:ext>
            </a:extLst>
          </p:cNvPr>
          <p:cNvSpPr/>
          <p:nvPr/>
        </p:nvSpPr>
        <p:spPr>
          <a:xfrm rot="10800000">
            <a:off x="10058401" y="6406301"/>
            <a:ext cx="879894" cy="4929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xmlns="" id="{D3749FC8-1DF0-4FCC-9F30-B2101433C20E}"/>
              </a:ext>
            </a:extLst>
          </p:cNvPr>
          <p:cNvSpPr/>
          <p:nvPr/>
        </p:nvSpPr>
        <p:spPr>
          <a:xfrm>
            <a:off x="9795377" y="3359641"/>
            <a:ext cx="1142918" cy="761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Core Runtime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37E533CA-A1F3-491B-BC81-655B04724607}"/>
              </a:ext>
            </a:extLst>
          </p:cNvPr>
          <p:cNvSpPr/>
          <p:nvPr/>
        </p:nvSpPr>
        <p:spPr>
          <a:xfrm>
            <a:off x="6768286" y="2587925"/>
            <a:ext cx="926477" cy="5244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2C2E258-D101-43B8-AE83-752E0D9FB25B}"/>
              </a:ext>
            </a:extLst>
          </p:cNvPr>
          <p:cNvSpPr txBox="1"/>
          <p:nvPr/>
        </p:nvSpPr>
        <p:spPr>
          <a:xfrm rot="5400000">
            <a:off x="5080987" y="4856412"/>
            <a:ext cx="4305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Código da aplicação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xmlns="" id="{77C69484-D926-41CC-83E0-9987A0F98E3B}"/>
              </a:ext>
            </a:extLst>
          </p:cNvPr>
          <p:cNvSpPr/>
          <p:nvPr/>
        </p:nvSpPr>
        <p:spPr>
          <a:xfrm rot="10800000">
            <a:off x="10051415" y="5116052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xmlns="" id="{9D0B72B3-6F6F-43BF-B625-CB031063931D}"/>
              </a:ext>
            </a:extLst>
          </p:cNvPr>
          <p:cNvSpPr/>
          <p:nvPr/>
        </p:nvSpPr>
        <p:spPr>
          <a:xfrm>
            <a:off x="11093569" y="2587925"/>
            <a:ext cx="926477" cy="5244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xmlns="" id="{4EEF85AF-B8CA-4D19-847A-231001CBDE54}"/>
              </a:ext>
            </a:extLst>
          </p:cNvPr>
          <p:cNvSpPr txBox="1"/>
          <p:nvPr/>
        </p:nvSpPr>
        <p:spPr>
          <a:xfrm rot="5400000">
            <a:off x="9406266" y="4856412"/>
            <a:ext cx="4305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Código da aplicação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xmlns="" id="{F7FB5E81-9889-471A-9BF7-8FE130A18F3D}"/>
              </a:ext>
            </a:extLst>
          </p:cNvPr>
          <p:cNvSpPr txBox="1"/>
          <p:nvPr/>
        </p:nvSpPr>
        <p:spPr>
          <a:xfrm rot="5400000">
            <a:off x="519271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xmlns="" id="{7F5CDB55-452B-47B9-AF12-938006AC302D}"/>
              </a:ext>
            </a:extLst>
          </p:cNvPr>
          <p:cNvSpPr/>
          <p:nvPr/>
        </p:nvSpPr>
        <p:spPr>
          <a:xfrm>
            <a:off x="1966821" y="2587925"/>
            <a:ext cx="4801464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.NET Framework</a:t>
            </a:r>
            <a:endParaRPr lang="pt-BR" sz="3600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xmlns="" id="{2EBD069D-635D-4E40-AF29-899274423A02}"/>
              </a:ext>
            </a:extLst>
          </p:cNvPr>
          <p:cNvSpPr/>
          <p:nvPr/>
        </p:nvSpPr>
        <p:spPr>
          <a:xfrm>
            <a:off x="1005837" y="2587925"/>
            <a:ext cx="960983" cy="5244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xmlns="" id="{55BF7F07-AADA-4B81-A2A8-1910559E7995}"/>
              </a:ext>
            </a:extLst>
          </p:cNvPr>
          <p:cNvSpPr txBox="1"/>
          <p:nvPr/>
        </p:nvSpPr>
        <p:spPr>
          <a:xfrm rot="16200000">
            <a:off x="519268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xmlns="" id="{C9491021-5D23-4742-8F8F-30D153528679}"/>
              </a:ext>
            </a:extLst>
          </p:cNvPr>
          <p:cNvSpPr/>
          <p:nvPr/>
        </p:nvSpPr>
        <p:spPr>
          <a:xfrm>
            <a:off x="12370279" y="2587925"/>
            <a:ext cx="1414732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xmlns="" id="{AB8B7510-6EF9-4C8E-8F53-7ED53A6B7BDC}"/>
              </a:ext>
            </a:extLst>
          </p:cNvPr>
          <p:cNvSpPr txBox="1"/>
          <p:nvPr/>
        </p:nvSpPr>
        <p:spPr>
          <a:xfrm rot="5400000">
            <a:off x="11516008" y="5107260"/>
            <a:ext cx="312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Windows, Linux, Mac …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xmlns="" id="{C749E662-FF51-471C-A39D-99B232400887}"/>
              </a:ext>
            </a:extLst>
          </p:cNvPr>
          <p:cNvCxnSpPr/>
          <p:nvPr/>
        </p:nvCxnSpPr>
        <p:spPr>
          <a:xfrm>
            <a:off x="12215004" y="2154947"/>
            <a:ext cx="0" cy="6366294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xmlns="" id="{2CEEA5B4-5936-4CD7-ADA5-FC79BBCA8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549638" y="3563038"/>
            <a:ext cx="2471103" cy="22012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xmlns="" id="{45D537CB-DA77-40CA-9D00-00C6F845F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98" y="3500437"/>
            <a:ext cx="2337834" cy="233783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1906072A-1B2E-45B4-95B3-BCE987083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94" y="3469611"/>
            <a:ext cx="2485808" cy="237146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xmlns="" id="{0C574178-5DAF-41CD-9A4A-9B53CAB1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02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1FC80DE-D63D-4D67-A422-F46237BBA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8"/>
          <a:stretch/>
        </p:blipFill>
        <p:spPr>
          <a:xfrm>
            <a:off x="541538" y="2035834"/>
            <a:ext cx="13169287" cy="604820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xmlns="" id="{1386CF17-2663-42B2-8CF9-18B81769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30576" y="8084035"/>
            <a:ext cx="699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https://www.slideshare.net/dotnet18/moving-forward-with-aspnet-core</a:t>
            </a:r>
          </a:p>
        </p:txBody>
      </p:sp>
    </p:spTree>
    <p:extLst>
      <p:ext uri="{BB962C8B-B14F-4D97-AF65-F5344CB8AC3E}">
        <p14:creationId xmlns:p14="http://schemas.microsoft.com/office/powerpoint/2010/main" val="33246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03D01CA-8E71-4B89-92CF-CAD3965A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xmlns="" id="{8E976631-8CDC-462F-89DD-E90A2328B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215789"/>
              </p:ext>
            </p:extLst>
          </p:nvPr>
        </p:nvGraphicFramePr>
        <p:xfrm>
          <a:off x="1744878" y="2175486"/>
          <a:ext cx="11375514" cy="5760720"/>
        </p:xfrm>
        <a:graphic>
          <a:graphicData uri="http://schemas.openxmlformats.org/drawingml/2006/table">
            <a:tbl>
              <a:tblPr/>
              <a:tblGrid>
                <a:gridCol w="2597274">
                  <a:extLst>
                    <a:ext uri="{9D8B030D-6E8A-4147-A177-3AD203B41FA5}">
                      <a16:colId xmlns:a16="http://schemas.microsoft.com/office/drawing/2014/main" xmlns="" val="19122946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423576732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27753127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160179595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39560253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313932726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41424793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955598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xmlns="" val="37350777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1" dirty="0">
                          <a:effectLst/>
                        </a:rPr>
                        <a:t>.NET Standard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2"/>
                        </a:rPr>
                        <a:t>1.0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3"/>
                        </a:rPr>
                        <a:t>1.1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4"/>
                        </a:rPr>
                        <a:t>1.2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5"/>
                        </a:rPr>
                        <a:t>1.3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6"/>
                        </a:rPr>
                        <a:t>1.4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7"/>
                        </a:rPr>
                        <a:t>1.5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8"/>
                        </a:rPr>
                        <a:t>1.6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9"/>
                        </a:rPr>
                        <a:t>2.0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08616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.NET Core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2.0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88512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.NET Framework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4.5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4.5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4.5.1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750813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>
                          <a:effectLst/>
                        </a:rPr>
                        <a:t>Mono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5.4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55084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 err="1">
                          <a:effectLst/>
                        </a:rPr>
                        <a:t>Xamarin.iOS</a:t>
                      </a:r>
                      <a:endParaRPr lang="pt-BR" sz="2400" b="1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10.14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83059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>
                          <a:effectLst/>
                        </a:rPr>
                        <a:t>Xamarin.Mac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3.8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45716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 err="1">
                          <a:effectLst/>
                        </a:rPr>
                        <a:t>Xamarin.Android</a:t>
                      </a:r>
                      <a:endParaRPr lang="pt-BR" sz="2400" b="1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835165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UWP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08753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Windows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8003309"/>
                  </a:ext>
                </a:extLst>
              </a:tr>
            </a:tbl>
          </a:graphicData>
        </a:graphic>
      </p:graphicFrame>
      <p:sp>
        <p:nvSpPr>
          <p:cNvPr id="10" name="Espaço Reservado para Data 4">
            <a:extLst>
              <a:ext uri="{FF2B5EF4-FFF2-40B4-BE49-F238E27FC236}">
                <a16:creationId xmlns:a16="http://schemas.microsoft.com/office/drawing/2014/main" xmlns="" id="{9115A0F9-2127-4119-BB62-7C6900FF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1" name="Espaço reservado para rodapé 5">
            <a:extLst>
              <a:ext uri="{FF2B5EF4-FFF2-40B4-BE49-F238E27FC236}">
                <a16:creationId xmlns:a16="http://schemas.microsoft.com/office/drawing/2014/main" xmlns="" id="{E3E93A11-598C-4BAA-ACBA-3624027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61453" y="8156901"/>
            <a:ext cx="65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25708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R</a:t>
            </a:r>
            <a:r>
              <a:rPr lang="pt-BR" dirty="0" err="1"/>
              <a:t>evisão</a:t>
            </a:r>
            <a:r>
              <a:rPr lang="pt-BR" dirty="0"/>
              <a:t> relâmpago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3200" dirty="0"/>
              <a:t>T</a:t>
            </a:r>
            <a:r>
              <a:rPr lang="pt-BR" sz="3200" dirty="0" err="1"/>
              <a:t>ipos</a:t>
            </a:r>
            <a:r>
              <a:rPr lang="pt-BR" sz="3200" dirty="0"/>
              <a:t> de valor e tipos de referencia e gerenciamento de memória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Classes e estruturas e seus membros</a:t>
            </a:r>
          </a:p>
          <a:p>
            <a:pPr lvl="1">
              <a:lnSpc>
                <a:spcPct val="150000"/>
              </a:lnSpc>
            </a:pPr>
            <a:r>
              <a:rPr lang="en-US" sz="2720" dirty="0"/>
              <a:t>C</a:t>
            </a:r>
            <a:r>
              <a:rPr lang="pt-BR" sz="2720" dirty="0" err="1"/>
              <a:t>ampos</a:t>
            </a:r>
            <a:r>
              <a:rPr lang="pt-BR" sz="2720" dirty="0"/>
              <a:t> (atributos)</a:t>
            </a:r>
          </a:p>
          <a:p>
            <a:pPr lvl="1">
              <a:lnSpc>
                <a:spcPct val="150000"/>
              </a:lnSpc>
            </a:pPr>
            <a:r>
              <a:rPr lang="en-US" sz="2720" dirty="0" err="1"/>
              <a:t>Métodos</a:t>
            </a:r>
            <a:endParaRPr lang="en-US" sz="2720" dirty="0"/>
          </a:p>
          <a:p>
            <a:pPr lvl="1">
              <a:lnSpc>
                <a:spcPct val="150000"/>
              </a:lnSpc>
            </a:pPr>
            <a:r>
              <a:rPr lang="en-US" sz="2720" dirty="0" err="1"/>
              <a:t>Propriedades</a:t>
            </a:r>
            <a:endParaRPr lang="pt-BR" sz="2720" dirty="0"/>
          </a:p>
          <a:p>
            <a:pPr>
              <a:lnSpc>
                <a:spcPct val="150000"/>
              </a:lnSpc>
            </a:pPr>
            <a:r>
              <a:rPr lang="pt-BR" sz="3200" dirty="0"/>
              <a:t>Herança e polimorfismo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Interfaces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Treinamento .NET Core - 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9564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.NET Core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lnSpc>
                <a:spcPct val="150000"/>
              </a:lnSpc>
            </a:pPr>
            <a:r>
              <a:rPr lang="pt-BR" sz="3200" dirty="0"/>
              <a:t>Plataforma de desenvolvimento de propósitos gerais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Executa sobre Windows, Linux, </a:t>
            </a:r>
            <a:r>
              <a:rPr lang="pt-BR" sz="3200" dirty="0" err="1"/>
              <a:t>macOS</a:t>
            </a:r>
            <a:r>
              <a:rPr lang="pt-BR" sz="3200" dirty="0"/>
              <a:t>, nuvem ou dispositivos embarcados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Open </a:t>
            </a:r>
            <a:r>
              <a:rPr lang="pt-BR" sz="3200" dirty="0" err="1"/>
              <a:t>source</a:t>
            </a:r>
            <a:endParaRPr lang="pt-BR" sz="3200" dirty="0"/>
          </a:p>
          <a:p>
            <a:pPr>
              <a:lnSpc>
                <a:spcPct val="150000"/>
              </a:lnSpc>
            </a:pPr>
            <a:r>
              <a:rPr lang="pt-BR" sz="3200" dirty="0"/>
              <a:t>Compatível com .NET Framework, </a:t>
            </a:r>
            <a:r>
              <a:rPr lang="pt-BR" sz="3200" dirty="0" err="1"/>
              <a:t>Xamarin</a:t>
            </a:r>
            <a:r>
              <a:rPr lang="pt-BR" sz="3200" dirty="0"/>
              <a:t> e Mono via .NET Standard.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24" y="2329751"/>
            <a:ext cx="3483831" cy="34838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1" y="3043370"/>
            <a:ext cx="3602438" cy="219437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31CBFE9-1E26-4813-836B-A182012C11FE}"/>
              </a:ext>
            </a:extLst>
          </p:cNvPr>
          <p:cNvSpPr txBox="1"/>
          <p:nvPr/>
        </p:nvSpPr>
        <p:spPr>
          <a:xfrm>
            <a:off x="5227608" y="6095880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 que mudou?</a:t>
            </a:r>
          </a:p>
        </p:txBody>
      </p:sp>
    </p:spTree>
    <p:extLst>
      <p:ext uri="{BB962C8B-B14F-4D97-AF65-F5344CB8AC3E}">
        <p14:creationId xmlns:p14="http://schemas.microsoft.com/office/powerpoint/2010/main" val="857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29" y="1968668"/>
            <a:ext cx="2000709" cy="20007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45" y="1502345"/>
            <a:ext cx="2950235" cy="1797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99AA9E7-B5D0-429A-B671-3EA84C9E3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51" y="2277393"/>
            <a:ext cx="2376716" cy="1267582"/>
          </a:xfrm>
          <a:prstGeom prst="rect">
            <a:avLst/>
          </a:prstGeom>
        </p:spPr>
      </p:pic>
      <p:sp>
        <p:nvSpPr>
          <p:cNvPr id="6" name="Seta: da Esquerda para a Direita 5">
            <a:extLst>
              <a:ext uri="{FF2B5EF4-FFF2-40B4-BE49-F238E27FC236}">
                <a16:creationId xmlns:a16="http://schemas.microsoft.com/office/drawing/2014/main" xmlns="" id="{EC10CD27-9B67-43E3-ADC4-6D1FC3314889}"/>
              </a:ext>
            </a:extLst>
          </p:cNvPr>
          <p:cNvSpPr/>
          <p:nvPr/>
        </p:nvSpPr>
        <p:spPr>
          <a:xfrm>
            <a:off x="6262467" y="4009907"/>
            <a:ext cx="2528199" cy="14928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DCDBC631-5406-4CC3-9D5F-1AB592C94074}"/>
              </a:ext>
            </a:extLst>
          </p:cNvPr>
          <p:cNvSpPr txBox="1"/>
          <p:nvPr/>
        </p:nvSpPr>
        <p:spPr>
          <a:xfrm>
            <a:off x="1403694" y="4183293"/>
            <a:ext cx="230646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/>
              <a:t>Global.asax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Application_Start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Application_End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Application_Error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7B0F3F2F-AA97-4EA7-926C-140727412082}"/>
              </a:ext>
            </a:extLst>
          </p:cNvPr>
          <p:cNvSpPr txBox="1"/>
          <p:nvPr/>
        </p:nvSpPr>
        <p:spPr>
          <a:xfrm>
            <a:off x="1403694" y="6250455"/>
            <a:ext cx="168977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Modules</a:t>
            </a:r>
            <a:endParaRPr lang="pt-BR" sz="2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330939B9-CDE1-4913-B196-D70167E38018}"/>
              </a:ext>
            </a:extLst>
          </p:cNvPr>
          <p:cNvSpPr txBox="1"/>
          <p:nvPr/>
        </p:nvSpPr>
        <p:spPr>
          <a:xfrm>
            <a:off x="2020384" y="6944796"/>
            <a:ext cx="168977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Handlers</a:t>
            </a:r>
            <a:endParaRPr lang="pt-BR" sz="28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A57EC71-475C-42C2-A35B-CCCE55C3396C}"/>
              </a:ext>
            </a:extLst>
          </p:cNvPr>
          <p:cNvSpPr/>
          <p:nvPr/>
        </p:nvSpPr>
        <p:spPr>
          <a:xfrm>
            <a:off x="9437352" y="3659909"/>
            <a:ext cx="3812823" cy="5961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Kestrel</a:t>
            </a:r>
            <a:endParaRPr lang="pt-BR" sz="32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F7B64608-EAED-47D2-AC01-15021BD10DA8}"/>
              </a:ext>
            </a:extLst>
          </p:cNvPr>
          <p:cNvSpPr/>
          <p:nvPr/>
        </p:nvSpPr>
        <p:spPr>
          <a:xfrm>
            <a:off x="1251143" y="4002054"/>
            <a:ext cx="2631783" cy="4313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A7D2CE41-AD51-4E1C-B566-8DF05B6F76BB}"/>
              </a:ext>
            </a:extLst>
          </p:cNvPr>
          <p:cNvSpPr/>
          <p:nvPr/>
        </p:nvSpPr>
        <p:spPr>
          <a:xfrm>
            <a:off x="4070012" y="4002054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Forms</a:t>
            </a:r>
            <a:endParaRPr lang="pt-BR" sz="24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FDC74E52-46D5-4D01-BF0E-C1090B62B076}"/>
              </a:ext>
            </a:extLst>
          </p:cNvPr>
          <p:cNvSpPr/>
          <p:nvPr/>
        </p:nvSpPr>
        <p:spPr>
          <a:xfrm>
            <a:off x="4070012" y="5304938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C5E83839-80A6-4849-B84E-AD8CE7D9BB5B}"/>
              </a:ext>
            </a:extLst>
          </p:cNvPr>
          <p:cNvSpPr/>
          <p:nvPr/>
        </p:nvSpPr>
        <p:spPr>
          <a:xfrm>
            <a:off x="4070012" y="6607822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API</a:t>
            </a:r>
            <a:endParaRPr lang="pt-BR" sz="24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F6C700BD-5448-4F5B-84AB-73C5FBC3231D}"/>
              </a:ext>
            </a:extLst>
          </p:cNvPr>
          <p:cNvSpPr txBox="1"/>
          <p:nvPr/>
        </p:nvSpPr>
        <p:spPr>
          <a:xfrm>
            <a:off x="9602508" y="5388026"/>
            <a:ext cx="263178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ConfigureServices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Configure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BFD07A00-61DE-4F50-81F5-D636BCEFBCD6}"/>
              </a:ext>
            </a:extLst>
          </p:cNvPr>
          <p:cNvSpPr/>
          <p:nvPr/>
        </p:nvSpPr>
        <p:spPr>
          <a:xfrm>
            <a:off x="9437352" y="4441655"/>
            <a:ext cx="3812822" cy="59615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xmlns="" id="{4CEDA3B7-1AA1-4DC0-A00E-ADB917EEB80A}"/>
              </a:ext>
            </a:extLst>
          </p:cNvPr>
          <p:cNvSpPr/>
          <p:nvPr/>
        </p:nvSpPr>
        <p:spPr>
          <a:xfrm>
            <a:off x="9437352" y="5223402"/>
            <a:ext cx="3812824" cy="32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599E0BBF-3073-43DD-A59D-8F82EA46AD72}"/>
              </a:ext>
            </a:extLst>
          </p:cNvPr>
          <p:cNvSpPr txBox="1"/>
          <p:nvPr/>
        </p:nvSpPr>
        <p:spPr>
          <a:xfrm>
            <a:off x="9594353" y="7818206"/>
            <a:ext cx="263178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Middlewares</a:t>
            </a:r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AAD120F8-D8FE-4DF3-9373-63081E5EF414}"/>
              </a:ext>
            </a:extLst>
          </p:cNvPr>
          <p:cNvSpPr txBox="1"/>
          <p:nvPr/>
        </p:nvSpPr>
        <p:spPr>
          <a:xfrm>
            <a:off x="9594354" y="6801622"/>
            <a:ext cx="263178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Injeção de dependência nativo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CAF7D14F-EA83-45EA-B43E-D3CF96D19901}"/>
              </a:ext>
            </a:extLst>
          </p:cNvPr>
          <p:cNvSpPr txBox="1"/>
          <p:nvPr/>
        </p:nvSpPr>
        <p:spPr>
          <a:xfrm>
            <a:off x="1403693" y="7639137"/>
            <a:ext cx="223838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Web.config</a:t>
            </a:r>
            <a:endParaRPr lang="pt-BR" sz="2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11ADA97D-7419-4893-825C-B72991FB0704}"/>
              </a:ext>
            </a:extLst>
          </p:cNvPr>
          <p:cNvSpPr txBox="1"/>
          <p:nvPr/>
        </p:nvSpPr>
        <p:spPr>
          <a:xfrm rot="5400000">
            <a:off x="11310007" y="6489369"/>
            <a:ext cx="2910572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appsettings.json</a:t>
            </a:r>
            <a:r>
              <a:rPr lang="en-US" sz="2000" dirty="0"/>
              <a:t> e </a:t>
            </a:r>
            <a:r>
              <a:rPr lang="en-US" sz="2000" dirty="0" err="1"/>
              <a:t>variáveis</a:t>
            </a:r>
            <a:r>
              <a:rPr lang="en-US" sz="2000" dirty="0"/>
              <a:t> de </a:t>
            </a:r>
            <a:r>
              <a:rPr lang="en-US" sz="2000" dirty="0" err="1"/>
              <a:t>ambiente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804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vem 18">
            <a:extLst>
              <a:ext uri="{FF2B5EF4-FFF2-40B4-BE49-F238E27FC236}">
                <a16:creationId xmlns:a16="http://schemas.microsoft.com/office/drawing/2014/main" xmlns="" id="{0619F3B1-ADD2-470C-A94A-CBF2D44EC011}"/>
              </a:ext>
            </a:extLst>
          </p:cNvPr>
          <p:cNvSpPr/>
          <p:nvPr/>
        </p:nvSpPr>
        <p:spPr>
          <a:xfrm>
            <a:off x="8086401" y="5820760"/>
            <a:ext cx="5957403" cy="2930422"/>
          </a:xfrm>
          <a:prstGeom prst="clou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1" y="3880770"/>
            <a:ext cx="2000709" cy="20007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188" y="1509444"/>
            <a:ext cx="2950235" cy="179709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FDC74E52-46D5-4D01-BF0E-C1090B62B076}"/>
              </a:ext>
            </a:extLst>
          </p:cNvPr>
          <p:cNvSpPr/>
          <p:nvPr/>
        </p:nvSpPr>
        <p:spPr>
          <a:xfrm>
            <a:off x="3479251" y="3010310"/>
            <a:ext cx="2192455" cy="16374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C5E83839-80A6-4849-B84E-AD8CE7D9BB5B}"/>
              </a:ext>
            </a:extLst>
          </p:cNvPr>
          <p:cNvSpPr/>
          <p:nvPr/>
        </p:nvSpPr>
        <p:spPr>
          <a:xfrm>
            <a:off x="3479251" y="5003312"/>
            <a:ext cx="2192455" cy="16374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API 2</a:t>
            </a:r>
            <a:endParaRPr lang="pt-BR" sz="24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xmlns="" id="{BFD07A00-61DE-4F50-81F5-D636BCEFBCD6}"/>
              </a:ext>
            </a:extLst>
          </p:cNvPr>
          <p:cNvSpPr/>
          <p:nvPr/>
        </p:nvSpPr>
        <p:spPr>
          <a:xfrm>
            <a:off x="9972187" y="3544508"/>
            <a:ext cx="2950236" cy="17970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xmlns="" id="{785AF93A-BED1-4FA9-AFA0-BBF43806201A}"/>
              </a:ext>
            </a:extLst>
          </p:cNvPr>
          <p:cNvSpPr/>
          <p:nvPr/>
        </p:nvSpPr>
        <p:spPr>
          <a:xfrm>
            <a:off x="6598211" y="4009907"/>
            <a:ext cx="2192455" cy="149280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235CF823-66A8-45A4-B5A4-D5D56D83B37F}"/>
              </a:ext>
            </a:extLst>
          </p:cNvPr>
          <p:cNvSpPr txBox="1"/>
          <p:nvPr/>
        </p:nvSpPr>
        <p:spPr>
          <a:xfrm>
            <a:off x="8947490" y="6420004"/>
            <a:ext cx="3993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Escolha ruim para o nome da biblioteca ou estaria a Microsoft tentando ressuscitar o ASP.NET MVC?</a:t>
            </a:r>
          </a:p>
        </p:txBody>
      </p:sp>
    </p:spTree>
    <p:extLst>
      <p:ext uri="{BB962C8B-B14F-4D97-AF65-F5344CB8AC3E}">
        <p14:creationId xmlns:p14="http://schemas.microsoft.com/office/powerpoint/2010/main" val="38673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xmlns="" id="{47DA235D-671A-4E33-94F8-9BEE73A8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0" b="9539"/>
          <a:stretch/>
        </p:blipFill>
        <p:spPr bwMode="auto">
          <a:xfrm>
            <a:off x="1353320" y="4317221"/>
            <a:ext cx="11150198" cy="36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00959F68-754E-4CEF-9184-723DD79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pic>
        <p:nvPicPr>
          <p:cNvPr id="3076" name="Picture 4" descr="Resultado de imagem para kestrel nginx">
            <a:extLst>
              <a:ext uri="{FF2B5EF4-FFF2-40B4-BE49-F238E27FC236}">
                <a16:creationId xmlns:a16="http://schemas.microsoft.com/office/drawing/2014/main" xmlns="" id="{DCD36044-EFA3-431D-96E9-685677FD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92" y="2254251"/>
            <a:ext cx="10825416" cy="13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735D08F-89B6-46D8-AD4A-2FD9AB59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0236FB9-480B-4663-8B50-90ED625E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603671" y="7934913"/>
            <a:ext cx="742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https://www.slideshare.net/Avanade-Nederland/introduction-to-aspnet-core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55802" y="3763223"/>
            <a:ext cx="890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https://imasters.com.br/dotnet/configuracao-e-deploy-de-aplicativos-asp-net-core-2-0-no-iis</a:t>
            </a:r>
          </a:p>
        </p:txBody>
      </p:sp>
    </p:spTree>
    <p:extLst>
      <p:ext uri="{BB962C8B-B14F-4D97-AF65-F5344CB8AC3E}">
        <p14:creationId xmlns:p14="http://schemas.microsoft.com/office/powerpoint/2010/main" val="169514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spacojacyra.com.br/wp-content/uploads/2017/05/Untitled-1.png">
            <a:extLst>
              <a:ext uri="{FF2B5EF4-FFF2-40B4-BE49-F238E27FC236}">
                <a16:creationId xmlns:a16="http://schemas.microsoft.com/office/drawing/2014/main" xmlns="" id="{1661535E-7222-49EB-B25D-5AE64E2A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4" y="230804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73691C4-264D-45FB-A726-9C37056D8188}"/>
              </a:ext>
            </a:extLst>
          </p:cNvPr>
          <p:cNvSpPr/>
          <p:nvPr/>
        </p:nvSpPr>
        <p:spPr>
          <a:xfrm>
            <a:off x="0" y="2308040"/>
            <a:ext cx="5531784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589AEE5D-31EF-42A2-BD9F-A53F7E0CFF72}"/>
              </a:ext>
            </a:extLst>
          </p:cNvPr>
          <p:cNvSpPr/>
          <p:nvPr/>
        </p:nvSpPr>
        <p:spPr>
          <a:xfrm>
            <a:off x="12675534" y="2308040"/>
            <a:ext cx="1954866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1BE11E3C-E998-41F9-BA56-C4BD8003732F}"/>
              </a:ext>
            </a:extLst>
          </p:cNvPr>
          <p:cNvSpPr txBox="1"/>
          <p:nvPr/>
        </p:nvSpPr>
        <p:spPr>
          <a:xfrm>
            <a:off x="2380129" y="1949824"/>
            <a:ext cx="44791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</a:rPr>
              <a:t>hands-on</a:t>
            </a:r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494462" y="7056865"/>
            <a:ext cx="769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http://espacojacyra.com.br/mao-na-massa-colaboradoras-participam-de-treinamento-na-chocolandia/</a:t>
            </a:r>
          </a:p>
        </p:txBody>
      </p:sp>
    </p:spTree>
    <p:extLst>
      <p:ext uri="{BB962C8B-B14F-4D97-AF65-F5344CB8AC3E}">
        <p14:creationId xmlns:p14="http://schemas.microsoft.com/office/powerpoint/2010/main" val="2551185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xmlns="" id="{00959F68-754E-4CEF-9184-723DD79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 err="1"/>
              <a:t>Docker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735D08F-89B6-46D8-AD4A-2FD9AB59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50236FB9-480B-4663-8B50-90ED625E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026" name="Picture 2" descr="C:\Temp\011f3ef6-d824-4d43-8b2c-36dab8eaaa7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02" y="1706497"/>
            <a:ext cx="6970830" cy="56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346451" y="7854431"/>
            <a:ext cx="792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https://blog.docker.com/2017/08/docker-101-introduction-docker-webinar-recap/</a:t>
            </a:r>
          </a:p>
        </p:txBody>
      </p:sp>
    </p:spTree>
    <p:extLst>
      <p:ext uri="{BB962C8B-B14F-4D97-AF65-F5344CB8AC3E}">
        <p14:creationId xmlns:p14="http://schemas.microsoft.com/office/powerpoint/2010/main" val="371123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10A1DDAD-F8DD-4564-B420-A587786C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34166"/>
            <a:ext cx="7906148" cy="45398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Definir um modelo de domínio nos termos do negócio;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Incorporar a terminologia de domínio no código;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Proteger o conhecimento do domínio contra corrupção por outros domínios, subdomínios técnicos,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xmlns="" id="{6A324947-620D-44C2-B03B-A19044203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419" y="2094660"/>
            <a:ext cx="409575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FEA9538E-3F4F-4C6D-A149-FE5737048697}"/>
              </a:ext>
            </a:extLst>
          </p:cNvPr>
          <p:cNvSpPr txBox="1"/>
          <p:nvPr/>
        </p:nvSpPr>
        <p:spPr>
          <a:xfrm>
            <a:off x="11587949" y="1731153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pt-BR" dirty="0" err="1"/>
              <a:t>ric</a:t>
            </a:r>
            <a:r>
              <a:rPr lang="pt-BR" dirty="0"/>
              <a:t> Evans - 2003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676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xmlns="" id="{10A1DDAD-F8DD-4564-B420-A587786C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34167"/>
            <a:ext cx="12618720" cy="64520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Projeto Orientado ao Domínio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31819C5-0CAA-4ED4-8E4A-FD88E6696249}"/>
              </a:ext>
            </a:extLst>
          </p:cNvPr>
          <p:cNvSpPr txBox="1"/>
          <p:nvPr/>
        </p:nvSpPr>
        <p:spPr>
          <a:xfrm>
            <a:off x="2501152" y="5127512"/>
            <a:ext cx="9032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60" dirty="0"/>
              <a:t>Projeto de software orientado ao </a:t>
            </a:r>
            <a:r>
              <a:rPr lang="pt-BR" sz="7200" dirty="0"/>
              <a:t>negócio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xmlns="" id="{017CC8D3-B49C-4852-9815-320060BC6481}"/>
              </a:ext>
            </a:extLst>
          </p:cNvPr>
          <p:cNvSpPr/>
          <p:nvPr/>
        </p:nvSpPr>
        <p:spPr>
          <a:xfrm>
            <a:off x="6170095" y="3694275"/>
            <a:ext cx="1486340" cy="137147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C6388A3E-C84E-4C3C-A604-A62EA784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46494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52AB4ED-16DB-4B6A-81E9-762260AD8914}"/>
              </a:ext>
            </a:extLst>
          </p:cNvPr>
          <p:cNvSpPr/>
          <p:nvPr/>
        </p:nvSpPr>
        <p:spPr>
          <a:xfrm>
            <a:off x="1769030" y="2577974"/>
            <a:ext cx="10882444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dirty="0"/>
              <a:t>"Qualquer tolo consegue escrever código que um computador entenda. </a:t>
            </a:r>
          </a:p>
          <a:p>
            <a:pPr algn="ctr">
              <a:lnSpc>
                <a:spcPct val="150000"/>
              </a:lnSpc>
            </a:pPr>
            <a:r>
              <a:rPr lang="pt-BR" sz="3600" i="1" dirty="0"/>
              <a:t>Bons programadores escrevem código que humanos possam entender." </a:t>
            </a:r>
          </a:p>
          <a:p>
            <a:pPr algn="ctr">
              <a:lnSpc>
                <a:spcPct val="150000"/>
              </a:lnSpc>
            </a:pPr>
            <a:endParaRPr lang="pt-BR" sz="3600" i="1" dirty="0"/>
          </a:p>
          <a:p>
            <a:pPr algn="ctr">
              <a:lnSpc>
                <a:spcPct val="150000"/>
              </a:lnSpc>
            </a:pPr>
            <a:r>
              <a:rPr lang="pt-BR" sz="3600" dirty="0"/>
              <a:t>(Martin Fowler)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xmlns="" id="{3D58990A-AA03-4DD3-864F-5F83C60A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263811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xmlns="" id="{A98EE66B-29C3-487D-AA5B-C3313E91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640558" cy="51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3074" name="Picture 2" descr="Resultado de imagem para hexagonal architecture">
            <a:extLst>
              <a:ext uri="{FF2B5EF4-FFF2-40B4-BE49-F238E27FC236}">
                <a16:creationId xmlns:a16="http://schemas.microsoft.com/office/drawing/2014/main" xmlns="" id="{BA899021-F854-455D-9C3A-A18345A0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7" y="2832129"/>
            <a:ext cx="9997879" cy="51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Arquitetura Hexagonal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CF2C84B1-5A80-4BA4-9FE5-EFC67DD4454C}"/>
              </a:ext>
            </a:extLst>
          </p:cNvPr>
          <p:cNvSpPr txBox="1"/>
          <p:nvPr/>
        </p:nvSpPr>
        <p:spPr>
          <a:xfrm>
            <a:off x="2632672" y="7927919"/>
            <a:ext cx="927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https://gumtreeuk.github.io/presentations/gumtree-tech-talks/microengines-241116/index.html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57CB51B-87B5-49FC-A510-90DE8C0DBFFC}"/>
              </a:ext>
            </a:extLst>
          </p:cNvPr>
          <p:cNvSpPr txBox="1"/>
          <p:nvPr/>
        </p:nvSpPr>
        <p:spPr>
          <a:xfrm>
            <a:off x="5322658" y="2808511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Alistair</a:t>
            </a:r>
            <a:r>
              <a:rPr lang="pt-BR" dirty="0"/>
              <a:t> Cockburn - 2005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1C8BAE66-A72C-4CCF-8447-AEBEE33AD595}"/>
              </a:ext>
            </a:extLst>
          </p:cNvPr>
          <p:cNvSpPr txBox="1"/>
          <p:nvPr/>
        </p:nvSpPr>
        <p:spPr>
          <a:xfrm>
            <a:off x="1005840" y="1803301"/>
            <a:ext cx="1018123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Ports and Adapters | Clean Architecture | Onion Architecture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74163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B53D77A1-E8B4-4A3A-AC72-5CD705223B38}"/>
              </a:ext>
            </a:extLst>
          </p:cNvPr>
          <p:cNvSpPr txBox="1"/>
          <p:nvPr/>
        </p:nvSpPr>
        <p:spPr>
          <a:xfrm>
            <a:off x="1005840" y="1985310"/>
            <a:ext cx="8006294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Definir linguagem ubíqua (onipresente)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terminologias utilizados no domínio do negócio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959939C3-4520-43C4-B698-B2010556C2B6}"/>
              </a:ext>
            </a:extLst>
          </p:cNvPr>
          <p:cNvSpPr/>
          <p:nvPr/>
        </p:nvSpPr>
        <p:spPr>
          <a:xfrm>
            <a:off x="2099899" y="4024353"/>
            <a:ext cx="2850777" cy="131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Classes (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de dados)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BC49DF88-A09E-43AB-B8F6-2C3CB83210A3}"/>
              </a:ext>
            </a:extLst>
          </p:cNvPr>
          <p:cNvSpPr/>
          <p:nvPr/>
        </p:nvSpPr>
        <p:spPr>
          <a:xfrm>
            <a:off x="5334648" y="4024352"/>
            <a:ext cx="2850777" cy="131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Serviços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F8ACDF29-D394-4238-AF23-B061E9E7D6E6}"/>
              </a:ext>
            </a:extLst>
          </p:cNvPr>
          <p:cNvSpPr/>
          <p:nvPr/>
        </p:nvSpPr>
        <p:spPr>
          <a:xfrm>
            <a:off x="8515609" y="4024351"/>
            <a:ext cx="3119717" cy="1276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Exceções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xmlns="" id="{EB0C4CC6-3C2A-429E-A407-C71CD134C3F3}"/>
              </a:ext>
            </a:extLst>
          </p:cNvPr>
          <p:cNvCxnSpPr/>
          <p:nvPr/>
        </p:nvCxnSpPr>
        <p:spPr>
          <a:xfrm>
            <a:off x="3496236" y="3384173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xmlns="" id="{78441FD0-2DF5-4484-8C72-B595854BF0E6}"/>
              </a:ext>
            </a:extLst>
          </p:cNvPr>
          <p:cNvCxnSpPr/>
          <p:nvPr/>
        </p:nvCxnSpPr>
        <p:spPr>
          <a:xfrm>
            <a:off x="6714565" y="3402103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3790D0DC-CF22-42AE-967A-2B3451DD86B7}"/>
              </a:ext>
            </a:extLst>
          </p:cNvPr>
          <p:cNvCxnSpPr/>
          <p:nvPr/>
        </p:nvCxnSpPr>
        <p:spPr>
          <a:xfrm>
            <a:off x="10134600" y="3433479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C1C90841-6A14-4F5F-80C3-1BC14E93A6A6}"/>
              </a:ext>
            </a:extLst>
          </p:cNvPr>
          <p:cNvSpPr/>
          <p:nvPr/>
        </p:nvSpPr>
        <p:spPr>
          <a:xfrm>
            <a:off x="5478491" y="5825052"/>
            <a:ext cx="2563089" cy="244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Descreve o comportamento do negócio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xmlns="" id="{53BF067F-2F75-4EB6-AEF5-7AD5272FA701}"/>
              </a:ext>
            </a:extLst>
          </p:cNvPr>
          <p:cNvCxnSpPr>
            <a:stCxn id="12" idx="0"/>
            <a:endCxn id="6" idx="2"/>
          </p:cNvCxnSpPr>
          <p:nvPr/>
        </p:nvCxnSpPr>
        <p:spPr>
          <a:xfrm flipV="1">
            <a:off x="6760036" y="5342533"/>
            <a:ext cx="1" cy="48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326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9D890A2E-1406-491A-B8B5-E1CF40E65728}"/>
              </a:ext>
            </a:extLst>
          </p:cNvPr>
          <p:cNvSpPr txBox="1"/>
          <p:nvPr/>
        </p:nvSpPr>
        <p:spPr>
          <a:xfrm>
            <a:off x="1413438" y="2617856"/>
            <a:ext cx="11480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O domínio deve ser agnóstico à tecnologia</a:t>
            </a:r>
          </a:p>
          <a:p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O domínio não deve depender das demais camadas do sistema.</a:t>
            </a:r>
          </a:p>
        </p:txBody>
      </p:sp>
    </p:spTree>
    <p:extLst>
      <p:ext uri="{BB962C8B-B14F-4D97-AF65-F5344CB8AC3E}">
        <p14:creationId xmlns:p14="http://schemas.microsoft.com/office/powerpoint/2010/main" val="2818195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3340B18-D28A-4DAA-9D84-EE51FB3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28" y="916360"/>
            <a:ext cx="9544050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351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Aplicação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660CB5FE-FE25-4B51-8F4C-377165B7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35" y="1857376"/>
            <a:ext cx="10625530" cy="6442112"/>
          </a:xfrm>
          <a:prstGeom prst="rect">
            <a:avLst/>
          </a:prstGeom>
        </p:spPr>
      </p:pic>
      <p:sp>
        <p:nvSpPr>
          <p:cNvPr id="2" name="Hexágono 1">
            <a:extLst>
              <a:ext uri="{FF2B5EF4-FFF2-40B4-BE49-F238E27FC236}">
                <a16:creationId xmlns:a16="http://schemas.microsoft.com/office/drawing/2014/main" xmlns="" id="{F3F8D592-F0A2-4F57-9A8D-2713B4F9A38F}"/>
              </a:ext>
            </a:extLst>
          </p:cNvPr>
          <p:cNvSpPr/>
          <p:nvPr/>
        </p:nvSpPr>
        <p:spPr>
          <a:xfrm>
            <a:off x="11378449" y="486834"/>
            <a:ext cx="2610817" cy="2386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xmlns="" id="{DCC2D759-19CA-44DD-8A86-1C2949377D50}"/>
              </a:ext>
            </a:extLst>
          </p:cNvPr>
          <p:cNvSpPr/>
          <p:nvPr/>
        </p:nvSpPr>
        <p:spPr>
          <a:xfrm>
            <a:off x="11965615" y="1012240"/>
            <a:ext cx="1436487" cy="1309324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Domínio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0B2C0125-3DFF-4EDE-A4F7-6780D5B22008}"/>
              </a:ext>
            </a:extLst>
          </p:cNvPr>
          <p:cNvSpPr txBox="1"/>
          <p:nvPr/>
        </p:nvSpPr>
        <p:spPr>
          <a:xfrm>
            <a:off x="12117475" y="575595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Aplicação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895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Aplicação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C82652E-0C3B-4CE4-8F7F-177CFF655F55}"/>
              </a:ext>
            </a:extLst>
          </p:cNvPr>
          <p:cNvSpPr txBox="1"/>
          <p:nvPr/>
        </p:nvSpPr>
        <p:spPr>
          <a:xfrm>
            <a:off x="1413438" y="2617856"/>
            <a:ext cx="11480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Assim como o domínio, a camada de aplicação também deve ser agnóstica à tecnologia.</a:t>
            </a:r>
          </a:p>
          <a:p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A única dependência da camada de Aplicação deve ser a camada de Domínio.</a:t>
            </a:r>
          </a:p>
        </p:txBody>
      </p:sp>
    </p:spTree>
    <p:extLst>
      <p:ext uri="{BB962C8B-B14F-4D97-AF65-F5344CB8AC3E}">
        <p14:creationId xmlns:p14="http://schemas.microsoft.com/office/powerpoint/2010/main" val="4113882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343E0805-6E92-496F-9C66-2B66C310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979" y="2041431"/>
            <a:ext cx="6922259" cy="5381345"/>
          </a:xfrm>
          <a:prstGeom prst="rect">
            <a:avLst/>
          </a:prstGeom>
        </p:spPr>
      </p:pic>
      <p:sp>
        <p:nvSpPr>
          <p:cNvPr id="9" name="Hexágono 8">
            <a:extLst>
              <a:ext uri="{FF2B5EF4-FFF2-40B4-BE49-F238E27FC236}">
                <a16:creationId xmlns:a16="http://schemas.microsoft.com/office/drawing/2014/main" xmlns="" id="{820E0FD2-7B24-4187-9CD9-DE73BEEA0970}"/>
              </a:ext>
            </a:extLst>
          </p:cNvPr>
          <p:cNvSpPr/>
          <p:nvPr/>
        </p:nvSpPr>
        <p:spPr>
          <a:xfrm>
            <a:off x="9762733" y="4490584"/>
            <a:ext cx="3861828" cy="3452414"/>
          </a:xfrm>
          <a:prstGeom prst="hex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Infraestrutura / Portas e Adaptadores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xmlns="" id="{CA17AE0C-B8A8-444E-971B-CD250A2A4D8B}"/>
              </a:ext>
            </a:extLst>
          </p:cNvPr>
          <p:cNvSpPr/>
          <p:nvPr/>
        </p:nvSpPr>
        <p:spPr>
          <a:xfrm>
            <a:off x="10388238" y="5036723"/>
            <a:ext cx="2610817" cy="2386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xmlns="" id="{2809ADAB-4FF6-4982-8392-CBB771CF31A8}"/>
              </a:ext>
            </a:extLst>
          </p:cNvPr>
          <p:cNvSpPr/>
          <p:nvPr/>
        </p:nvSpPr>
        <p:spPr>
          <a:xfrm>
            <a:off x="10975404" y="5562129"/>
            <a:ext cx="1436487" cy="1309324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Domínio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849D8890-93D6-41C1-9110-D18ADF07CD0A}"/>
              </a:ext>
            </a:extLst>
          </p:cNvPr>
          <p:cNvSpPr txBox="1"/>
          <p:nvPr/>
        </p:nvSpPr>
        <p:spPr>
          <a:xfrm>
            <a:off x="11127264" y="5125484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Aplicação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F0F8949D-57CF-4274-BFEF-EC1E58A6CAAC}"/>
              </a:ext>
            </a:extLst>
          </p:cNvPr>
          <p:cNvSpPr txBox="1"/>
          <p:nvPr/>
        </p:nvSpPr>
        <p:spPr>
          <a:xfrm>
            <a:off x="10837745" y="4578988"/>
            <a:ext cx="171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Infraestrutura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2407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Infraestrutura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D6FD74C-6620-4A1A-B2B0-251CEE4C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6" y="2892877"/>
            <a:ext cx="4495800" cy="3381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3C599D-2835-4AA6-A77F-72A2084D7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74" y="4073845"/>
            <a:ext cx="4353702" cy="14512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3ADF1756-AA95-443F-A91D-DE1A7B8F2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92" y="6274252"/>
            <a:ext cx="5403265" cy="2315685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xmlns="" id="{623D602A-3C2A-4E24-BB48-532156023B89}"/>
              </a:ext>
            </a:extLst>
          </p:cNvPr>
          <p:cNvCxnSpPr>
            <a:cxnSpLocks/>
          </p:cNvCxnSpPr>
          <p:nvPr/>
        </p:nvCxnSpPr>
        <p:spPr>
          <a:xfrm flipV="1">
            <a:off x="6752350" y="2415496"/>
            <a:ext cx="1590424" cy="1129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xmlns="" id="{8AC32913-77E4-463F-8A03-46D1C2555AAE}"/>
              </a:ext>
            </a:extLst>
          </p:cNvPr>
          <p:cNvCxnSpPr>
            <a:cxnSpLocks/>
          </p:cNvCxnSpPr>
          <p:nvPr/>
        </p:nvCxnSpPr>
        <p:spPr>
          <a:xfrm>
            <a:off x="6626426" y="4799462"/>
            <a:ext cx="14725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85F7E09B-DF97-4850-A75C-6E3A137906D8}"/>
              </a:ext>
            </a:extLst>
          </p:cNvPr>
          <p:cNvCxnSpPr>
            <a:cxnSpLocks/>
          </p:cNvCxnSpPr>
          <p:nvPr/>
        </p:nvCxnSpPr>
        <p:spPr>
          <a:xfrm>
            <a:off x="6752350" y="5815111"/>
            <a:ext cx="1590424" cy="1529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xmlns="" id="{3BE2066E-08D7-45F1-A086-3539B9823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03" y="1061070"/>
            <a:ext cx="7676244" cy="23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9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E531853-6265-4A98-98CF-07BD21C4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48" y="725715"/>
            <a:ext cx="11258860" cy="86571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C9849D58-EF78-45CF-8E47-0421DC35F23A}"/>
              </a:ext>
            </a:extLst>
          </p:cNvPr>
          <p:cNvSpPr/>
          <p:nvPr/>
        </p:nvSpPr>
        <p:spPr>
          <a:xfrm>
            <a:off x="2483577" y="4544523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C5107C22-0180-42FF-9BC7-9927B5B6D4D2}"/>
              </a:ext>
            </a:extLst>
          </p:cNvPr>
          <p:cNvSpPr/>
          <p:nvPr/>
        </p:nvSpPr>
        <p:spPr>
          <a:xfrm>
            <a:off x="5646057" y="1402976"/>
            <a:ext cx="8092251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6651EC0-4F4D-4F7F-9E4A-304BE171A89F}"/>
              </a:ext>
            </a:extLst>
          </p:cNvPr>
          <p:cNvSpPr txBox="1"/>
          <p:nvPr/>
        </p:nvSpPr>
        <p:spPr>
          <a:xfrm>
            <a:off x="11633378" y="4589222"/>
            <a:ext cx="16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Infraestrutura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1CD7D67D-A9D3-44D0-A830-BBC00961DFEC}"/>
              </a:ext>
            </a:extLst>
          </p:cNvPr>
          <p:cNvSpPr txBox="1"/>
          <p:nvPr/>
        </p:nvSpPr>
        <p:spPr>
          <a:xfrm>
            <a:off x="5728788" y="1436748"/>
            <a:ext cx="67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</a:t>
            </a:r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Visão geral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22EC124A-6E2C-4681-81F3-371DF907EC5D}"/>
              </a:ext>
            </a:extLst>
          </p:cNvPr>
          <p:cNvSpPr/>
          <p:nvPr/>
        </p:nvSpPr>
        <p:spPr>
          <a:xfrm>
            <a:off x="2479448" y="6482175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FB38EA-8112-4F55-86EA-44146CE69ADD}"/>
              </a:ext>
            </a:extLst>
          </p:cNvPr>
          <p:cNvSpPr txBox="1"/>
          <p:nvPr/>
        </p:nvSpPr>
        <p:spPr>
          <a:xfrm>
            <a:off x="10715441" y="7600362"/>
            <a:ext cx="2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de terceiros</a:t>
            </a:r>
          </a:p>
        </p:txBody>
      </p:sp>
    </p:spTree>
    <p:extLst>
      <p:ext uri="{BB962C8B-B14F-4D97-AF65-F5344CB8AC3E}">
        <p14:creationId xmlns:p14="http://schemas.microsoft.com/office/powerpoint/2010/main" val="11487749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FE531853-6265-4A98-98CF-07BD21C4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95"/>
          <a:stretch/>
        </p:blipFill>
        <p:spPr>
          <a:xfrm>
            <a:off x="2479448" y="725715"/>
            <a:ext cx="11258860" cy="7462942"/>
          </a:xfrm>
          <a:prstGeom prst="rect">
            <a:avLst/>
          </a:prstGeom>
        </p:spPr>
      </p:pic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C9849D58-EF78-45CF-8E47-0421DC35F23A}"/>
              </a:ext>
            </a:extLst>
          </p:cNvPr>
          <p:cNvSpPr/>
          <p:nvPr/>
        </p:nvSpPr>
        <p:spPr>
          <a:xfrm>
            <a:off x="2483577" y="4544523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C5107C22-0180-42FF-9BC7-9927B5B6D4D2}"/>
              </a:ext>
            </a:extLst>
          </p:cNvPr>
          <p:cNvSpPr/>
          <p:nvPr/>
        </p:nvSpPr>
        <p:spPr>
          <a:xfrm>
            <a:off x="5646057" y="1402976"/>
            <a:ext cx="8092251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36651EC0-4F4D-4F7F-9E4A-304BE171A89F}"/>
              </a:ext>
            </a:extLst>
          </p:cNvPr>
          <p:cNvSpPr txBox="1"/>
          <p:nvPr/>
        </p:nvSpPr>
        <p:spPr>
          <a:xfrm>
            <a:off x="11633378" y="4589222"/>
            <a:ext cx="16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Infraestrutura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1CD7D67D-A9D3-44D0-A830-BBC00961DFEC}"/>
              </a:ext>
            </a:extLst>
          </p:cNvPr>
          <p:cNvSpPr txBox="1"/>
          <p:nvPr/>
        </p:nvSpPr>
        <p:spPr>
          <a:xfrm>
            <a:off x="5728788" y="1436748"/>
            <a:ext cx="67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22EC124A-6E2C-4681-81F3-371DF907EC5D}"/>
              </a:ext>
            </a:extLst>
          </p:cNvPr>
          <p:cNvSpPr/>
          <p:nvPr/>
        </p:nvSpPr>
        <p:spPr>
          <a:xfrm>
            <a:off x="2479448" y="6482175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FB38EA-8112-4F55-86EA-44146CE69ADD}"/>
              </a:ext>
            </a:extLst>
          </p:cNvPr>
          <p:cNvSpPr txBox="1"/>
          <p:nvPr/>
        </p:nvSpPr>
        <p:spPr>
          <a:xfrm>
            <a:off x="10715441" y="7600362"/>
            <a:ext cx="2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de terceiros</a:t>
            </a:r>
          </a:p>
        </p:txBody>
      </p:sp>
      <p:pic>
        <p:nvPicPr>
          <p:cNvPr id="3074" name="Picture 2" descr="Resultado de imagem para engrenagem">
            <a:extLst>
              <a:ext uri="{FF2B5EF4-FFF2-40B4-BE49-F238E27FC236}">
                <a16:creationId xmlns:a16="http://schemas.microsoft.com/office/drawing/2014/main" xmlns="" id="{46432D15-8232-46FA-97DB-0C5152A01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2"/>
          <a:stretch/>
        </p:blipFill>
        <p:spPr bwMode="auto">
          <a:xfrm>
            <a:off x="1037779" y="1530927"/>
            <a:ext cx="3543671" cy="19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8AB41052-2CF7-4C4E-8020-387887FECB81}"/>
              </a:ext>
            </a:extLst>
          </p:cNvPr>
          <p:cNvSpPr/>
          <p:nvPr/>
        </p:nvSpPr>
        <p:spPr>
          <a:xfrm>
            <a:off x="832513" y="1215580"/>
            <a:ext cx="4013807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5CA3600F-81D7-4ADD-8235-6E039C62777E}"/>
              </a:ext>
            </a:extLst>
          </p:cNvPr>
          <p:cNvSpPr txBox="1"/>
          <p:nvPr/>
        </p:nvSpPr>
        <p:spPr>
          <a:xfrm>
            <a:off x="866582" y="1260326"/>
            <a:ext cx="257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</a:t>
            </a:r>
            <a:r>
              <a:rPr lang="en-US" dirty="0" err="1"/>
              <a:t>Api</a:t>
            </a:r>
            <a:r>
              <a:rPr lang="en-US" dirty="0"/>
              <a:t> / Console App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xmlns="" id="{FC9C4853-448B-4499-8245-7056757D26EA}"/>
              </a:ext>
            </a:extLst>
          </p:cNvPr>
          <p:cNvCxnSpPr/>
          <p:nvPr/>
        </p:nvCxnSpPr>
        <p:spPr>
          <a:xfrm>
            <a:off x="4846320" y="2593075"/>
            <a:ext cx="799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xmlns="" id="{1EE57B9F-4749-43E3-AD06-DCA886B15003}"/>
              </a:ext>
            </a:extLst>
          </p:cNvPr>
          <p:cNvCxnSpPr/>
          <p:nvPr/>
        </p:nvCxnSpPr>
        <p:spPr>
          <a:xfrm>
            <a:off x="3642075" y="3575639"/>
            <a:ext cx="0" cy="96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66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D16FB126-52F5-40E4-9609-BBFCFEB7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669919" cy="51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xmlns="" id="{FBCDA0AE-C437-41F9-B003-88E59A39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Adaptadores</a:t>
            </a:r>
          </a:p>
        </p:txBody>
      </p:sp>
      <p:pic>
        <p:nvPicPr>
          <p:cNvPr id="6148" name="Picture 4" descr="Resultado de imagem para adaptador">
            <a:extLst>
              <a:ext uri="{FF2B5EF4-FFF2-40B4-BE49-F238E27FC236}">
                <a16:creationId xmlns:a16="http://schemas.microsoft.com/office/drawing/2014/main" xmlns="" id="{1661EFC6-6293-4FB8-ABC6-6E386546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7" y="2937583"/>
            <a:ext cx="3835759" cy="38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15F995CA-A817-42D4-8B1A-1D5B2DB6203C}"/>
              </a:ext>
            </a:extLst>
          </p:cNvPr>
          <p:cNvGrpSpPr/>
          <p:nvPr/>
        </p:nvGrpSpPr>
        <p:grpSpPr>
          <a:xfrm>
            <a:off x="5614737" y="1096278"/>
            <a:ext cx="8550442" cy="6951444"/>
            <a:chOff x="5614737" y="1096278"/>
            <a:chExt cx="8550442" cy="6951444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xmlns="" id="{EBD5681F-A5E2-43F7-A6D0-0CB7788C13B0}"/>
                </a:ext>
              </a:extLst>
            </p:cNvPr>
            <p:cNvGrpSpPr/>
            <p:nvPr/>
          </p:nvGrpSpPr>
          <p:grpSpPr>
            <a:xfrm>
              <a:off x="5970675" y="1687322"/>
              <a:ext cx="7653885" cy="5769355"/>
              <a:chOff x="3866466" y="2408500"/>
              <a:chExt cx="6247890" cy="4709542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xmlns="" id="{F3B7FED2-15CA-43F5-9DE5-21E3DEE68AE1}"/>
                  </a:ext>
                </a:extLst>
              </p:cNvPr>
              <p:cNvGrpSpPr/>
              <p:nvPr/>
            </p:nvGrpSpPr>
            <p:grpSpPr>
              <a:xfrm>
                <a:off x="4846320" y="2408500"/>
                <a:ext cx="5268036" cy="4709542"/>
                <a:chOff x="9762733" y="4490584"/>
                <a:chExt cx="3861828" cy="3452414"/>
              </a:xfrm>
            </p:grpSpPr>
            <p:sp>
              <p:nvSpPr>
                <p:cNvPr id="19" name="Hexágono 18">
                  <a:extLst>
                    <a:ext uri="{FF2B5EF4-FFF2-40B4-BE49-F238E27FC236}">
                      <a16:creationId xmlns:a16="http://schemas.microsoft.com/office/drawing/2014/main" xmlns="" id="{C176B5F3-6ADD-4F12-B08E-2DB4D0439A95}"/>
                    </a:ext>
                  </a:extLst>
                </p:cNvPr>
                <p:cNvSpPr/>
                <p:nvPr/>
              </p:nvSpPr>
              <p:spPr>
                <a:xfrm>
                  <a:off x="9762733" y="4490584"/>
                  <a:ext cx="3861828" cy="3452414"/>
                </a:xfrm>
                <a:prstGeom prst="hexagon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Hexágono 21">
                  <a:extLst>
                    <a:ext uri="{FF2B5EF4-FFF2-40B4-BE49-F238E27FC236}">
                      <a16:creationId xmlns:a16="http://schemas.microsoft.com/office/drawing/2014/main" xmlns="" id="{D4046277-64C4-436E-92AB-F1DF9B285531}"/>
                    </a:ext>
                  </a:extLst>
                </p:cNvPr>
                <p:cNvSpPr/>
                <p:nvPr/>
              </p:nvSpPr>
              <p:spPr>
                <a:xfrm>
                  <a:off x="10388238" y="5036723"/>
                  <a:ext cx="2610817" cy="2386053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Hexágono 22">
                  <a:extLst>
                    <a:ext uri="{FF2B5EF4-FFF2-40B4-BE49-F238E27FC236}">
                      <a16:creationId xmlns:a16="http://schemas.microsoft.com/office/drawing/2014/main" xmlns="" id="{B5E8CF7C-6C32-4AA5-BFF8-92FFDACD52A2}"/>
                    </a:ext>
                  </a:extLst>
                </p:cNvPr>
                <p:cNvSpPr/>
                <p:nvPr/>
              </p:nvSpPr>
              <p:spPr>
                <a:xfrm>
                  <a:off x="10975404" y="5562129"/>
                  <a:ext cx="1436487" cy="1309324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xmlns="" id="{E7E7FCCC-718A-4793-95C3-5E58C9C128E3}"/>
                  </a:ext>
                </a:extLst>
              </p:cNvPr>
              <p:cNvCxnSpPr>
                <a:stCxn id="19" idx="4"/>
                <a:endCxn id="22" idx="4"/>
              </p:cNvCxnSpPr>
              <p:nvPr/>
            </p:nvCxnSpPr>
            <p:spPr>
              <a:xfrm>
                <a:off x="6023706" y="2408501"/>
                <a:ext cx="489606" cy="7450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xmlns="" id="{213A925F-69F3-444C-8401-1F92C37A0479}"/>
                  </a:ext>
                </a:extLst>
              </p:cNvPr>
              <p:cNvCxnSpPr>
                <a:stCxn id="22" idx="3"/>
                <a:endCxn id="19" idx="3"/>
              </p:cNvCxnSpPr>
              <p:nvPr/>
            </p:nvCxnSpPr>
            <p:spPr>
              <a:xfrm flipH="1" flipV="1">
                <a:off x="4846320" y="4763271"/>
                <a:ext cx="853270" cy="17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xmlns="" id="{4A5D5C71-B309-4454-8280-3862372A8072}"/>
                  </a:ext>
                </a:extLst>
              </p:cNvPr>
              <p:cNvSpPr/>
              <p:nvPr/>
            </p:nvSpPr>
            <p:spPr>
              <a:xfrm>
                <a:off x="6691645" y="3661435"/>
                <a:ext cx="871865" cy="90193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xmlns="" id="{8E72A836-7667-47C2-957A-DF8C6732C2D6}"/>
                  </a:ext>
                </a:extLst>
              </p:cNvPr>
              <p:cNvSpPr/>
              <p:nvPr/>
            </p:nvSpPr>
            <p:spPr>
              <a:xfrm>
                <a:off x="3866466" y="3077625"/>
                <a:ext cx="855253" cy="85525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xmlns="" id="{1FB3AFF6-4961-4A76-8042-FEB152F0E20A}"/>
                  </a:ext>
                </a:extLst>
              </p:cNvPr>
              <p:cNvSpPr/>
              <p:nvPr/>
            </p:nvSpPr>
            <p:spPr>
              <a:xfrm rot="17815628">
                <a:off x="5123908" y="3711265"/>
                <a:ext cx="1187022" cy="512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xmlns="" id="{38D324D1-F233-49CC-BD7A-DBD58F917204}"/>
                  </a:ext>
                </a:extLst>
              </p:cNvPr>
              <p:cNvSpPr/>
              <p:nvPr/>
            </p:nvSpPr>
            <p:spPr>
              <a:xfrm>
                <a:off x="5410839" y="4062553"/>
                <a:ext cx="352199" cy="3521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xmlns="" id="{725C364F-A213-4ED9-BC92-162027B0B1BA}"/>
                  </a:ext>
                </a:extLst>
              </p:cNvPr>
              <p:cNvSpPr/>
              <p:nvPr/>
            </p:nvSpPr>
            <p:spPr>
              <a:xfrm rot="1655684">
                <a:off x="5692086" y="3549315"/>
                <a:ext cx="325898" cy="337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da Esquerda para a Direita 33">
                <a:extLst>
                  <a:ext uri="{FF2B5EF4-FFF2-40B4-BE49-F238E27FC236}">
                    <a16:creationId xmlns:a16="http://schemas.microsoft.com/office/drawing/2014/main" xmlns="" id="{B548D15F-73ED-425F-AC15-26D062AB2794}"/>
                  </a:ext>
                </a:extLst>
              </p:cNvPr>
              <p:cNvSpPr/>
              <p:nvPr/>
            </p:nvSpPr>
            <p:spPr>
              <a:xfrm rot="6969455">
                <a:off x="5633870" y="3916258"/>
                <a:ext cx="167098" cy="123696"/>
              </a:xfrm>
              <a:prstGeom prst="left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Seta: da Esquerda para a Direita 35">
                <a:extLst>
                  <a:ext uri="{FF2B5EF4-FFF2-40B4-BE49-F238E27FC236}">
                    <a16:creationId xmlns:a16="http://schemas.microsoft.com/office/drawing/2014/main" xmlns="" id="{9B904A9F-0FB5-4DFE-9F78-90A7C8D89A97}"/>
                  </a:ext>
                </a:extLst>
              </p:cNvPr>
              <p:cNvSpPr/>
              <p:nvPr/>
            </p:nvSpPr>
            <p:spPr>
              <a:xfrm rot="12561877">
                <a:off x="5975266" y="3926410"/>
                <a:ext cx="713677" cy="123696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Seta: da Esquerda para a Direita 36">
                <a:extLst>
                  <a:ext uri="{FF2B5EF4-FFF2-40B4-BE49-F238E27FC236}">
                    <a16:creationId xmlns:a16="http://schemas.microsoft.com/office/drawing/2014/main" xmlns="" id="{66ABD0B4-752F-4DF3-9376-F0E639C9C1C6}"/>
                  </a:ext>
                </a:extLst>
              </p:cNvPr>
              <p:cNvSpPr/>
              <p:nvPr/>
            </p:nvSpPr>
            <p:spPr>
              <a:xfrm rot="12518792">
                <a:off x="4622720" y="3805802"/>
                <a:ext cx="774510" cy="229292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xmlns="" id="{FBDD978B-1AD5-4E2C-A031-8A57FB1A6430}"/>
                </a:ext>
              </a:extLst>
            </p:cNvPr>
            <p:cNvSpPr/>
            <p:nvPr/>
          </p:nvSpPr>
          <p:spPr>
            <a:xfrm>
              <a:off x="5614737" y="1096278"/>
              <a:ext cx="8550442" cy="6951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268547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gileandart.com/wp-content/uploads/2010/07/Screen-shot-2010-07-16-at-09.50.35.png">
            <a:extLst>
              <a:ext uri="{FF2B5EF4-FFF2-40B4-BE49-F238E27FC236}">
                <a16:creationId xmlns:a16="http://schemas.microsoft.com/office/drawing/2014/main" xmlns="" id="{9CE9290A-7D19-4645-ABFD-33EB265F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0" y="1850094"/>
            <a:ext cx="7650256" cy="57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xágono 9">
            <a:extLst>
              <a:ext uri="{FF2B5EF4-FFF2-40B4-BE49-F238E27FC236}">
                <a16:creationId xmlns:a16="http://schemas.microsoft.com/office/drawing/2014/main" xmlns="" id="{2D6F91F5-087B-48B8-9045-F8E659CF7C39}"/>
              </a:ext>
            </a:extLst>
          </p:cNvPr>
          <p:cNvSpPr/>
          <p:nvPr/>
        </p:nvSpPr>
        <p:spPr>
          <a:xfrm>
            <a:off x="8518606" y="4049117"/>
            <a:ext cx="1491811" cy="1343583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 err="1"/>
              <a:t>Bounded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/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Mapping</a:t>
            </a: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6FF283E-2865-4466-AC22-698C0C282D16}"/>
              </a:ext>
            </a:extLst>
          </p:cNvPr>
          <p:cNvSpPr txBox="1"/>
          <p:nvPr/>
        </p:nvSpPr>
        <p:spPr>
          <a:xfrm>
            <a:off x="1035629" y="7682181"/>
            <a:ext cx="713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http://www.agileandart.com/2010/07/16/ddd-introducao-a-domain-driven-design/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47DB63B3-DFA5-4BCB-8E96-747D474A89F1}"/>
              </a:ext>
            </a:extLst>
          </p:cNvPr>
          <p:cNvSpPr txBox="1"/>
          <p:nvPr/>
        </p:nvSpPr>
        <p:spPr>
          <a:xfrm>
            <a:off x="8992056" y="2019310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Proteger o conhecimento do domínio contra corrupção por outros domínios, subdomínios técnicos, etc.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xmlns="" id="{268E4A44-2EC5-4952-A3AB-67D2A4398660}"/>
              </a:ext>
            </a:extLst>
          </p:cNvPr>
          <p:cNvGrpSpPr/>
          <p:nvPr/>
        </p:nvGrpSpPr>
        <p:grpSpPr>
          <a:xfrm>
            <a:off x="9230751" y="4118180"/>
            <a:ext cx="4498142" cy="3390615"/>
            <a:chOff x="3866466" y="2408500"/>
            <a:chExt cx="6247890" cy="4709542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xmlns="" id="{F3DDEC29-4F3C-43D7-A3F5-6F9D31CC5B24}"/>
                </a:ext>
              </a:extLst>
            </p:cNvPr>
            <p:cNvGrpSpPr/>
            <p:nvPr/>
          </p:nvGrpSpPr>
          <p:grpSpPr>
            <a:xfrm>
              <a:off x="4846320" y="2408500"/>
              <a:ext cx="5268036" cy="4709542"/>
              <a:chOff x="9762733" y="4490584"/>
              <a:chExt cx="3861828" cy="3452414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xmlns="" id="{5E3F7372-8EFC-4ECA-B5F0-19EAC43AC6DC}"/>
                  </a:ext>
                </a:extLst>
              </p:cNvPr>
              <p:cNvSpPr/>
              <p:nvPr/>
            </p:nvSpPr>
            <p:spPr>
              <a:xfrm>
                <a:off x="9762733" y="4490584"/>
                <a:ext cx="3861828" cy="3452414"/>
              </a:xfrm>
              <a:prstGeom prst="hexago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Hexágono 23">
                <a:extLst>
                  <a:ext uri="{FF2B5EF4-FFF2-40B4-BE49-F238E27FC236}">
                    <a16:creationId xmlns:a16="http://schemas.microsoft.com/office/drawing/2014/main" xmlns="" id="{F24A01E6-3111-48A9-B7A4-CDA54F2AFAB4}"/>
                  </a:ext>
                </a:extLst>
              </p:cNvPr>
              <p:cNvSpPr/>
              <p:nvPr/>
            </p:nvSpPr>
            <p:spPr>
              <a:xfrm>
                <a:off x="10388238" y="5036723"/>
                <a:ext cx="2610817" cy="238605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Hexágono 24">
                <a:extLst>
                  <a:ext uri="{FF2B5EF4-FFF2-40B4-BE49-F238E27FC236}">
                    <a16:creationId xmlns:a16="http://schemas.microsoft.com/office/drawing/2014/main" xmlns="" id="{6EA2AA8A-0C20-438A-93F2-B0749D26BEEE}"/>
                  </a:ext>
                </a:extLst>
              </p:cNvPr>
              <p:cNvSpPr/>
              <p:nvPr/>
            </p:nvSpPr>
            <p:spPr>
              <a:xfrm>
                <a:off x="10975404" y="5562129"/>
                <a:ext cx="1436487" cy="1309324"/>
              </a:xfrm>
              <a:prstGeom prst="hexag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xmlns="" id="{4AFBD1AE-766F-4E36-B2C2-A2268045C00F}"/>
                </a:ext>
              </a:extLst>
            </p:cNvPr>
            <p:cNvCxnSpPr>
              <a:stCxn id="23" idx="4"/>
              <a:endCxn id="24" idx="4"/>
            </p:cNvCxnSpPr>
            <p:nvPr/>
          </p:nvCxnSpPr>
          <p:spPr>
            <a:xfrm>
              <a:off x="6023706" y="2408501"/>
              <a:ext cx="489606" cy="745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xmlns="" id="{831A3397-7D8F-4E05-B55A-B63A7E176ADB}"/>
                </a:ext>
              </a:extLst>
            </p:cNvPr>
            <p:cNvCxnSpPr>
              <a:stCxn id="24" idx="3"/>
              <a:endCxn id="23" idx="3"/>
            </p:cNvCxnSpPr>
            <p:nvPr/>
          </p:nvCxnSpPr>
          <p:spPr>
            <a:xfrm flipH="1" flipV="1">
              <a:off x="4846320" y="4763271"/>
              <a:ext cx="853270" cy="17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9C3EF5D0-4A7A-470A-A9E3-AE4695F40A48}"/>
                </a:ext>
              </a:extLst>
            </p:cNvPr>
            <p:cNvSpPr/>
            <p:nvPr/>
          </p:nvSpPr>
          <p:spPr>
            <a:xfrm>
              <a:off x="6691645" y="3661435"/>
              <a:ext cx="871865" cy="9019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xmlns="" id="{633DB3A8-1CD2-4C84-8A60-CBD37F912EBD}"/>
                </a:ext>
              </a:extLst>
            </p:cNvPr>
            <p:cNvSpPr/>
            <p:nvPr/>
          </p:nvSpPr>
          <p:spPr>
            <a:xfrm>
              <a:off x="3866466" y="3077625"/>
              <a:ext cx="855253" cy="85525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xmlns="" id="{9D4B2E15-D897-4F8D-8CF7-63A16D716975}"/>
                </a:ext>
              </a:extLst>
            </p:cNvPr>
            <p:cNvSpPr/>
            <p:nvPr/>
          </p:nvSpPr>
          <p:spPr>
            <a:xfrm rot="17815628">
              <a:off x="5123908" y="3711265"/>
              <a:ext cx="1187022" cy="51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xmlns="" id="{426910A3-F27D-4DBB-BDDB-A5801D77EF3B}"/>
                </a:ext>
              </a:extLst>
            </p:cNvPr>
            <p:cNvSpPr/>
            <p:nvPr/>
          </p:nvSpPr>
          <p:spPr>
            <a:xfrm>
              <a:off x="5410839" y="4062553"/>
              <a:ext cx="352199" cy="3521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xmlns="" id="{C99D04B5-750B-4284-B6B2-E90A763B4036}"/>
                </a:ext>
              </a:extLst>
            </p:cNvPr>
            <p:cNvSpPr/>
            <p:nvPr/>
          </p:nvSpPr>
          <p:spPr>
            <a:xfrm rot="1655684">
              <a:off x="5692086" y="3549315"/>
              <a:ext cx="325898" cy="337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a Esquerda para a Direita 19">
              <a:extLst>
                <a:ext uri="{FF2B5EF4-FFF2-40B4-BE49-F238E27FC236}">
                  <a16:creationId xmlns:a16="http://schemas.microsoft.com/office/drawing/2014/main" xmlns="" id="{82CAC63C-3820-4848-9F3B-1F74BECD8073}"/>
                </a:ext>
              </a:extLst>
            </p:cNvPr>
            <p:cNvSpPr/>
            <p:nvPr/>
          </p:nvSpPr>
          <p:spPr>
            <a:xfrm rot="6969455">
              <a:off x="5633870" y="3916258"/>
              <a:ext cx="167098" cy="123696"/>
            </a:xfrm>
            <a:prstGeom prst="left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: da Esquerda para a Direita 20">
              <a:extLst>
                <a:ext uri="{FF2B5EF4-FFF2-40B4-BE49-F238E27FC236}">
                  <a16:creationId xmlns:a16="http://schemas.microsoft.com/office/drawing/2014/main" xmlns="" id="{88EA3391-DFFE-4D29-AB71-48F32EEB67CB}"/>
                </a:ext>
              </a:extLst>
            </p:cNvPr>
            <p:cNvSpPr/>
            <p:nvPr/>
          </p:nvSpPr>
          <p:spPr>
            <a:xfrm rot="12561877">
              <a:off x="5975266" y="3926410"/>
              <a:ext cx="713677" cy="123696"/>
            </a:xfrm>
            <a:prstGeom prst="left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: da Esquerda para a Direita 21">
              <a:extLst>
                <a:ext uri="{FF2B5EF4-FFF2-40B4-BE49-F238E27FC236}">
                  <a16:creationId xmlns:a16="http://schemas.microsoft.com/office/drawing/2014/main" xmlns="" id="{2604160F-54E9-44E9-BAC8-8272BA228D27}"/>
                </a:ext>
              </a:extLst>
            </p:cNvPr>
            <p:cNvSpPr/>
            <p:nvPr/>
          </p:nvSpPr>
          <p:spPr>
            <a:xfrm rot="12518792">
              <a:off x="4622720" y="3805802"/>
              <a:ext cx="774510" cy="229292"/>
            </a:xfrm>
            <a:prstGeom prst="left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837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xmlns="" id="{FBCDA0AE-C437-41F9-B003-88E59A39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Adaptadores /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Mapping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567AB1F0-2B6C-4D24-9882-2FD01B9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07" y="1896980"/>
            <a:ext cx="11674053" cy="64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68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7EC7227-7AE2-447E-BD29-E275709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88" y="2046514"/>
            <a:ext cx="4387623" cy="43876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AD885F0A-B429-45AD-8612-629EBE5814AF}"/>
              </a:ext>
            </a:extLst>
          </p:cNvPr>
          <p:cNvSpPr txBox="1"/>
          <p:nvPr/>
        </p:nvSpPr>
        <p:spPr>
          <a:xfrm>
            <a:off x="3786074" y="6937829"/>
            <a:ext cx="7610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https://goo.gl/forms/CUCHBQPGTE1S2wgC3</a:t>
            </a:r>
          </a:p>
        </p:txBody>
      </p:sp>
    </p:spTree>
    <p:extLst>
      <p:ext uri="{BB962C8B-B14F-4D97-AF65-F5344CB8AC3E}">
        <p14:creationId xmlns:p14="http://schemas.microsoft.com/office/powerpoint/2010/main" val="34080802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573691C4-264D-45FB-A726-9C37056D8188}"/>
              </a:ext>
            </a:extLst>
          </p:cNvPr>
          <p:cNvSpPr/>
          <p:nvPr/>
        </p:nvSpPr>
        <p:spPr>
          <a:xfrm>
            <a:off x="0" y="2308040"/>
            <a:ext cx="5531784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589AEE5D-31EF-42A2-BD9F-A53F7E0CFF72}"/>
              </a:ext>
            </a:extLst>
          </p:cNvPr>
          <p:cNvSpPr/>
          <p:nvPr/>
        </p:nvSpPr>
        <p:spPr>
          <a:xfrm>
            <a:off x="12675534" y="2308040"/>
            <a:ext cx="1954866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1BE11E3C-E998-41F9-BA56-C4BD8003732F}"/>
              </a:ext>
            </a:extLst>
          </p:cNvPr>
          <p:cNvSpPr txBox="1"/>
          <p:nvPr/>
        </p:nvSpPr>
        <p:spPr>
          <a:xfrm>
            <a:off x="591671" y="478661"/>
            <a:ext cx="9621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303943"/>
                </a:solidFill>
              </a:rPr>
              <a:t>Princípios e boas práticas</a:t>
            </a:r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xmlns="" id="{E474A98C-2336-4AE7-86D4-55C722789C62}"/>
              </a:ext>
            </a:extLst>
          </p:cNvPr>
          <p:cNvSpPr/>
          <p:nvPr/>
        </p:nvSpPr>
        <p:spPr>
          <a:xfrm>
            <a:off x="5531784" y="2308040"/>
            <a:ext cx="7143750" cy="4762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0B2BAF6-6D6A-43DA-8835-377C9CB1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37" y="1967742"/>
            <a:ext cx="11011354" cy="55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38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6309AEF6-D6DA-46A2-8F04-10F650A79F18}"/>
              </a:ext>
            </a:extLst>
          </p:cNvPr>
          <p:cNvSpPr txBox="1"/>
          <p:nvPr/>
        </p:nvSpPr>
        <p:spPr>
          <a:xfrm>
            <a:off x="2615609" y="27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DF5E718-B708-4A9E-A8FA-3A822C3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" r="21555" b="24520"/>
          <a:stretch/>
        </p:blipFill>
        <p:spPr>
          <a:xfrm>
            <a:off x="1005840" y="1971208"/>
            <a:ext cx="8107012" cy="52950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49E28106-5927-40B9-AFA2-771C4A45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52"/>
          <a:stretch/>
        </p:blipFill>
        <p:spPr>
          <a:xfrm>
            <a:off x="2471226" y="7006856"/>
            <a:ext cx="10334625" cy="165031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240C6117-0443-4035-B79D-F9BD62149278}"/>
              </a:ext>
            </a:extLst>
          </p:cNvPr>
          <p:cNvSpPr/>
          <p:nvPr/>
        </p:nvSpPr>
        <p:spPr>
          <a:xfrm>
            <a:off x="2328529" y="7006856"/>
            <a:ext cx="10579174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5C9FB5A-BC3E-4431-B3E4-B44F2D9B3DB1}"/>
              </a:ext>
            </a:extLst>
          </p:cNvPr>
          <p:cNvSpPr/>
          <p:nvPr/>
        </p:nvSpPr>
        <p:spPr>
          <a:xfrm>
            <a:off x="7315200" y="1881963"/>
            <a:ext cx="3062177" cy="152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8451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6309AEF6-D6DA-46A2-8F04-10F650A79F18}"/>
              </a:ext>
            </a:extLst>
          </p:cNvPr>
          <p:cNvSpPr txBox="1"/>
          <p:nvPr/>
        </p:nvSpPr>
        <p:spPr>
          <a:xfrm>
            <a:off x="2615609" y="27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DF5E718-B708-4A9E-A8FA-3A822C3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" r="21555" b="24520"/>
          <a:stretch/>
        </p:blipFill>
        <p:spPr>
          <a:xfrm>
            <a:off x="1005840" y="1971208"/>
            <a:ext cx="8107012" cy="52950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5C9FB5A-BC3E-4431-B3E4-B44F2D9B3DB1}"/>
              </a:ext>
            </a:extLst>
          </p:cNvPr>
          <p:cNvSpPr/>
          <p:nvPr/>
        </p:nvSpPr>
        <p:spPr>
          <a:xfrm>
            <a:off x="7315200" y="1881963"/>
            <a:ext cx="3062177" cy="152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2E1C2175-E499-47E8-B390-CD7297098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30" y="2463138"/>
            <a:ext cx="6701930" cy="2372484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CF2F0BDF-36EE-4B9A-AA9D-55BAB5B16597}"/>
              </a:ext>
            </a:extLst>
          </p:cNvPr>
          <p:cNvCxnSpPr/>
          <p:nvPr/>
        </p:nvCxnSpPr>
        <p:spPr>
          <a:xfrm flipH="1">
            <a:off x="4846320" y="3649380"/>
            <a:ext cx="17883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xmlns="" id="{A6D04D2F-0511-45FB-B8AF-CCB3FC33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19" y="3774104"/>
            <a:ext cx="1591571" cy="15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15F6B18D-14D3-4CA2-85D4-EB6AE90A8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52"/>
          <a:stretch/>
        </p:blipFill>
        <p:spPr>
          <a:xfrm>
            <a:off x="2471226" y="7006856"/>
            <a:ext cx="10334625" cy="165031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xmlns="" id="{2CF83FE1-A998-454F-BE33-D14607F497A0}"/>
              </a:ext>
            </a:extLst>
          </p:cNvPr>
          <p:cNvSpPr/>
          <p:nvPr/>
        </p:nvSpPr>
        <p:spPr>
          <a:xfrm>
            <a:off x="2328529" y="7006856"/>
            <a:ext cx="10579174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xmlns="" id="{327B9ED6-DB1D-46C5-8E29-1E404849A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9"/>
          <a:stretch/>
        </p:blipFill>
        <p:spPr bwMode="auto">
          <a:xfrm>
            <a:off x="12374476" y="6298328"/>
            <a:ext cx="1351848" cy="12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167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AABDCA2-FED0-40DF-8E92-1CC45B84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126660"/>
            <a:ext cx="8839200" cy="5400675"/>
          </a:xfrm>
          <a:prstGeom prst="rect">
            <a:avLst/>
          </a:prstGeom>
        </p:spPr>
      </p:pic>
      <p:pic>
        <p:nvPicPr>
          <p:cNvPr id="10242" name="Picture 2" descr="Imagem relacionada">
            <a:extLst>
              <a:ext uri="{FF2B5EF4-FFF2-40B4-BE49-F238E27FC236}">
                <a16:creationId xmlns:a16="http://schemas.microsoft.com/office/drawing/2014/main" xmlns="" id="{B0905990-4DA8-4611-964D-E29EC6DF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" y="2126660"/>
            <a:ext cx="37909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3206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AABDCA2-FED0-40DF-8E92-1CC45B84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126660"/>
            <a:ext cx="8839200" cy="5400675"/>
          </a:xfrm>
          <a:prstGeom prst="rect">
            <a:avLst/>
          </a:prstGeom>
        </p:spPr>
      </p:pic>
      <p:pic>
        <p:nvPicPr>
          <p:cNvPr id="10242" name="Picture 2" descr="Imagem relacionada">
            <a:extLst>
              <a:ext uri="{FF2B5EF4-FFF2-40B4-BE49-F238E27FC236}">
                <a16:creationId xmlns:a16="http://schemas.microsoft.com/office/drawing/2014/main" xmlns="" id="{B0905990-4DA8-4611-964D-E29EC6DF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" y="2126660"/>
            <a:ext cx="37909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177251A2-113C-450D-9F46-7C4E7773C4B1}"/>
              </a:ext>
            </a:extLst>
          </p:cNvPr>
          <p:cNvSpPr/>
          <p:nvPr/>
        </p:nvSpPr>
        <p:spPr>
          <a:xfrm>
            <a:off x="4846321" y="6103088"/>
            <a:ext cx="8839200" cy="1073889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1708D78E-212A-4FFA-BA45-0E1E236C53C4}"/>
              </a:ext>
            </a:extLst>
          </p:cNvPr>
          <p:cNvSpPr/>
          <p:nvPr/>
        </p:nvSpPr>
        <p:spPr>
          <a:xfrm>
            <a:off x="5316278" y="4572001"/>
            <a:ext cx="5039833" cy="41467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1871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621D441-44BD-4CEF-9042-9F4217DB1250}"/>
              </a:ext>
            </a:extLst>
          </p:cNvPr>
          <p:cNvSpPr/>
          <p:nvPr/>
        </p:nvSpPr>
        <p:spPr>
          <a:xfrm>
            <a:off x="2265529" y="2620371"/>
            <a:ext cx="1070056" cy="4708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31E3BA92-A31B-4466-BECF-53514329A8D9}"/>
              </a:ext>
            </a:extLst>
          </p:cNvPr>
          <p:cNvSpPr txBox="1"/>
          <p:nvPr/>
        </p:nvSpPr>
        <p:spPr>
          <a:xfrm>
            <a:off x="2364646" y="2620371"/>
            <a:ext cx="8461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  <a:p>
            <a:pPr algn="ctr"/>
            <a:r>
              <a:rPr lang="en-US" sz="6000" dirty="0"/>
              <a:t>O</a:t>
            </a:r>
          </a:p>
          <a:p>
            <a:pPr algn="ctr"/>
            <a:r>
              <a:rPr lang="en-US" sz="6000" dirty="0"/>
              <a:t>L</a:t>
            </a:r>
          </a:p>
          <a:p>
            <a:pPr algn="ctr"/>
            <a:r>
              <a:rPr lang="en-US" sz="6000" dirty="0"/>
              <a:t>I</a:t>
            </a:r>
          </a:p>
          <a:p>
            <a:pPr algn="ctr"/>
            <a:r>
              <a:rPr lang="en-US" sz="6000" dirty="0"/>
              <a:t>D</a:t>
            </a:r>
            <a:endParaRPr lang="pt-BR" sz="6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4DE15697-8A50-488F-8C1F-7089EC310A62}"/>
              </a:ext>
            </a:extLst>
          </p:cNvPr>
          <p:cNvSpPr txBox="1"/>
          <p:nvPr/>
        </p:nvSpPr>
        <p:spPr>
          <a:xfrm>
            <a:off x="3417474" y="2866030"/>
            <a:ext cx="680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Single Responsibility Principle (SRP)</a:t>
            </a:r>
            <a:endParaRPr lang="pt-BR" sz="3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6E2E440E-5816-4C05-A76A-011F4D9041BF}"/>
              </a:ext>
            </a:extLst>
          </p:cNvPr>
          <p:cNvSpPr txBox="1"/>
          <p:nvPr/>
        </p:nvSpPr>
        <p:spPr>
          <a:xfrm>
            <a:off x="3417474" y="375796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Open/Closed Principle (OCP)</a:t>
            </a:r>
            <a:endParaRPr lang="pt-BR" sz="3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A7CCFDC-2588-4500-8326-2116D33D3A2F}"/>
              </a:ext>
            </a:extLst>
          </p:cNvPr>
          <p:cNvSpPr txBox="1"/>
          <p:nvPr/>
        </p:nvSpPr>
        <p:spPr>
          <a:xfrm>
            <a:off x="3417472" y="4679694"/>
            <a:ext cx="644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Liskov</a:t>
            </a:r>
            <a:r>
              <a:rPr lang="en-US" sz="3600" dirty="0"/>
              <a:t> Substitution Principle (LSP)</a:t>
            </a:r>
            <a:endParaRPr lang="pt-BR" sz="3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xmlns="" id="{CF1E38C5-47F5-425C-8F7D-27B90C68D013}"/>
              </a:ext>
            </a:extLst>
          </p:cNvPr>
          <p:cNvSpPr txBox="1"/>
          <p:nvPr/>
        </p:nvSpPr>
        <p:spPr>
          <a:xfrm>
            <a:off x="3403825" y="5606647"/>
            <a:ext cx="685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Interface Segregation Principle (ISP)</a:t>
            </a:r>
            <a:endParaRPr lang="pt-BR" sz="3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9A09C9CE-26DF-4793-A336-7F0322E16132}"/>
              </a:ext>
            </a:extLst>
          </p:cNvPr>
          <p:cNvSpPr txBox="1"/>
          <p:nvPr/>
        </p:nvSpPr>
        <p:spPr>
          <a:xfrm>
            <a:off x="3417474" y="6507007"/>
            <a:ext cx="709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Dependency Inversion Principle (DIP)</a:t>
            </a:r>
            <a:endParaRPr lang="pt-BR" sz="3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72D63F8C-C904-49D2-BD97-02083096788E}"/>
              </a:ext>
            </a:extLst>
          </p:cNvPr>
          <p:cNvSpPr txBox="1"/>
          <p:nvPr/>
        </p:nvSpPr>
        <p:spPr>
          <a:xfrm>
            <a:off x="3159294" y="7943608"/>
            <a:ext cx="731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 C. Martin (Uncle Bob) – Design Principles and Design Patterns – 2000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82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3AC27FA-E005-446B-8700-F37F04AA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10" y="2286000"/>
            <a:ext cx="12493744" cy="5241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A0AD21D-6153-4A0C-9461-E9EE6CB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10" y="4924053"/>
            <a:ext cx="3391369" cy="1872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1AFF71A3-2452-43BC-972B-23772B32B5CD}"/>
              </a:ext>
            </a:extLst>
          </p:cNvPr>
          <p:cNvSpPr/>
          <p:nvPr/>
        </p:nvSpPr>
        <p:spPr>
          <a:xfrm>
            <a:off x="1178370" y="4848045"/>
            <a:ext cx="3600666" cy="194800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57A600AF-996F-4EC4-BBE1-343E5DE53BFA}"/>
              </a:ext>
            </a:extLst>
          </p:cNvPr>
          <p:cNvSpPr/>
          <p:nvPr/>
        </p:nvSpPr>
        <p:spPr>
          <a:xfrm>
            <a:off x="1984077" y="2977031"/>
            <a:ext cx="3381555" cy="4217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9CF02D98-F864-4CC8-8653-2F861C75CCD8}"/>
              </a:ext>
            </a:extLst>
          </p:cNvPr>
          <p:cNvCxnSpPr>
            <a:endCxn id="5" idx="1"/>
          </p:cNvCxnSpPr>
          <p:nvPr/>
        </p:nvCxnSpPr>
        <p:spPr>
          <a:xfrm rot="5400000">
            <a:off x="257460" y="4095432"/>
            <a:ext cx="2647528" cy="805707"/>
          </a:xfrm>
          <a:prstGeom prst="bentConnector4">
            <a:avLst>
              <a:gd name="adj1" fmla="val 977"/>
              <a:gd name="adj2" fmla="val 128373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6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E17DA22F-6D86-47D0-A28D-6762085CBE5E}"/>
              </a:ext>
            </a:extLst>
          </p:cNvPr>
          <p:cNvSpPr txBox="1"/>
          <p:nvPr/>
        </p:nvSpPr>
        <p:spPr>
          <a:xfrm>
            <a:off x="1586724" y="2511187"/>
            <a:ext cx="12197516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Uma classe deve ter uma única responsabilidade;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Uma classe deve ter apenas uma razão para mudança;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A mudança em uma classe deve afetar apenas um ator (Clean </a:t>
            </a:r>
            <a:r>
              <a:rPr lang="pt-BR" sz="3200" dirty="0" err="1"/>
              <a:t>Architecture</a:t>
            </a:r>
            <a:r>
              <a:rPr lang="pt-B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34490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44FFD62-2D7E-468F-84D2-52DD16E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3599383"/>
            <a:ext cx="9953625" cy="26003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0BC9591B-528F-431D-B534-8D70A602248F}"/>
              </a:ext>
            </a:extLst>
          </p:cNvPr>
          <p:cNvSpPr txBox="1"/>
          <p:nvPr/>
        </p:nvSpPr>
        <p:spPr>
          <a:xfrm>
            <a:off x="3070746" y="6921447"/>
            <a:ext cx="880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http://www.eduardopires.net.br/2013/05/single-responsibility-principle-srp/</a:t>
            </a:r>
          </a:p>
        </p:txBody>
      </p:sp>
    </p:spTree>
    <p:extLst>
      <p:ext uri="{BB962C8B-B14F-4D97-AF65-F5344CB8AC3E}">
        <p14:creationId xmlns:p14="http://schemas.microsoft.com/office/powerpoint/2010/main" val="1886533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18B0C26-0079-45D1-8BE8-68950F0E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365683"/>
            <a:ext cx="9972675" cy="44672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3990095-ADA7-4AF5-BF9E-7B55A3F2AC22}"/>
              </a:ext>
            </a:extLst>
          </p:cNvPr>
          <p:cNvSpPr txBox="1"/>
          <p:nvPr/>
        </p:nvSpPr>
        <p:spPr>
          <a:xfrm>
            <a:off x="3084394" y="7238047"/>
            <a:ext cx="880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http://www.eduardopires.net.br/2013/05/single-responsibility-principle-srp/</a:t>
            </a:r>
          </a:p>
        </p:txBody>
      </p:sp>
    </p:spTree>
    <p:extLst>
      <p:ext uri="{BB962C8B-B14F-4D97-AF65-F5344CB8AC3E}">
        <p14:creationId xmlns:p14="http://schemas.microsoft.com/office/powerpoint/2010/main" val="35535018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EF4CC166-C721-4F55-A2C9-6A6BD49DAE01}"/>
              </a:ext>
            </a:extLst>
          </p:cNvPr>
          <p:cNvSpPr txBox="1"/>
          <p:nvPr/>
        </p:nvSpPr>
        <p:spPr>
          <a:xfrm>
            <a:off x="1586724" y="2511187"/>
            <a:ext cx="12197516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Fechado para modificações porém aberto para extensibilidade;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Você deve ser capaz de estender o comportamento das classes sem precisar modificá-las.</a:t>
            </a:r>
          </a:p>
        </p:txBody>
      </p:sp>
    </p:spTree>
    <p:extLst>
      <p:ext uri="{BB962C8B-B14F-4D97-AF65-F5344CB8AC3E}">
        <p14:creationId xmlns:p14="http://schemas.microsoft.com/office/powerpoint/2010/main" val="2438427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83EC908-2D8E-4106-A377-A5C8B220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254251"/>
            <a:ext cx="9953625" cy="5067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011C7B30-6841-4C97-8458-E88778327E6A}"/>
              </a:ext>
            </a:extLst>
          </p:cNvPr>
          <p:cNvSpPr txBox="1"/>
          <p:nvPr/>
        </p:nvSpPr>
        <p:spPr>
          <a:xfrm>
            <a:off x="3642075" y="7851700"/>
            <a:ext cx="815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http://www.eduardopires.net.br/2013/05/open-closed-principle-ocp/</a:t>
            </a:r>
          </a:p>
        </p:txBody>
      </p:sp>
    </p:spTree>
    <p:extLst>
      <p:ext uri="{BB962C8B-B14F-4D97-AF65-F5344CB8AC3E}">
        <p14:creationId xmlns:p14="http://schemas.microsoft.com/office/powerpoint/2010/main" val="25352168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AE4120EF-68C9-4C56-A974-5C1A6ADC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40" y="1877750"/>
            <a:ext cx="6448884" cy="59151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AE6FA2F-17F5-418E-8CE6-C1E92AE12F6E}"/>
              </a:ext>
            </a:extLst>
          </p:cNvPr>
          <p:cNvSpPr txBox="1"/>
          <p:nvPr/>
        </p:nvSpPr>
        <p:spPr>
          <a:xfrm>
            <a:off x="3235781" y="7969201"/>
            <a:ext cx="815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http://www.eduardopires.net.br/2013/05/open-closed-principle-ocp/</a:t>
            </a:r>
          </a:p>
        </p:txBody>
      </p:sp>
    </p:spTree>
    <p:extLst>
      <p:ext uri="{BB962C8B-B14F-4D97-AF65-F5344CB8AC3E}">
        <p14:creationId xmlns:p14="http://schemas.microsoft.com/office/powerpoint/2010/main" val="1733823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Se </a:t>
            </a:r>
            <a:r>
              <a:rPr lang="pt-BR" sz="3200" i="1" dirty="0"/>
              <a:t>q(x)</a:t>
            </a:r>
            <a:r>
              <a:rPr lang="pt-BR" sz="3200" dirty="0"/>
              <a:t> é uma propriedade demonstrável dos objetos </a:t>
            </a:r>
            <a:r>
              <a:rPr lang="pt-BR" sz="3200" i="1" dirty="0"/>
              <a:t>x</a:t>
            </a:r>
            <a:r>
              <a:rPr lang="pt-BR" sz="3200" dirty="0"/>
              <a:t> de tipo </a:t>
            </a:r>
            <a:r>
              <a:rPr lang="pt-BR" sz="3200" i="1" dirty="0"/>
              <a:t>T</a:t>
            </a:r>
            <a:r>
              <a:rPr lang="pt-BR" sz="3200" dirty="0"/>
              <a:t>. Então </a:t>
            </a:r>
            <a:r>
              <a:rPr lang="pt-BR" sz="3200" i="1" dirty="0"/>
              <a:t>q(y)</a:t>
            </a:r>
            <a:r>
              <a:rPr lang="pt-BR" sz="3200" dirty="0"/>
              <a:t> deve ser verdadeiro para objetos </a:t>
            </a:r>
            <a:r>
              <a:rPr lang="pt-BR" sz="3200" i="1" dirty="0"/>
              <a:t>y</a:t>
            </a:r>
            <a:r>
              <a:rPr lang="pt-BR" sz="3200" dirty="0"/>
              <a:t> de tipo </a:t>
            </a:r>
            <a:r>
              <a:rPr lang="pt-BR" sz="3200" i="1" dirty="0"/>
              <a:t>S</a:t>
            </a:r>
            <a:r>
              <a:rPr lang="pt-BR" sz="3200" dirty="0"/>
              <a:t> onde </a:t>
            </a:r>
            <a:r>
              <a:rPr lang="pt-BR" sz="3200" i="1" dirty="0"/>
              <a:t>S</a:t>
            </a:r>
            <a:r>
              <a:rPr lang="pt-BR" sz="3200" dirty="0"/>
              <a:t> é um subtipo de </a:t>
            </a:r>
            <a:r>
              <a:rPr lang="pt-BR" sz="3200" i="1" dirty="0"/>
              <a:t>T</a:t>
            </a:r>
            <a:r>
              <a:rPr lang="pt-BR" sz="3200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E095A8D-C809-4A6A-BF4F-516E8D51EE03}"/>
              </a:ext>
            </a:extLst>
          </p:cNvPr>
          <p:cNvSpPr txBox="1"/>
          <p:nvPr/>
        </p:nvSpPr>
        <p:spPr>
          <a:xfrm>
            <a:off x="9661249" y="4909342"/>
            <a:ext cx="272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Barbara </a:t>
            </a:r>
            <a:r>
              <a:rPr lang="en-US" sz="2400" dirty="0" err="1"/>
              <a:t>Liskov</a:t>
            </a:r>
            <a:r>
              <a:rPr lang="en-US" sz="2400" dirty="0"/>
              <a:t>, 1993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498191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Se </a:t>
            </a:r>
            <a:r>
              <a:rPr lang="pt-BR" sz="3200" i="1" dirty="0"/>
              <a:t>q(x)</a:t>
            </a:r>
            <a:r>
              <a:rPr lang="pt-BR" sz="3200" dirty="0"/>
              <a:t> é uma propriedade demonstrável dos objetos </a:t>
            </a:r>
            <a:r>
              <a:rPr lang="pt-BR" sz="3200" i="1" dirty="0"/>
              <a:t>x</a:t>
            </a:r>
            <a:r>
              <a:rPr lang="pt-BR" sz="3200" dirty="0"/>
              <a:t> de tipo </a:t>
            </a:r>
            <a:r>
              <a:rPr lang="pt-BR" sz="3200" i="1" dirty="0"/>
              <a:t>T</a:t>
            </a:r>
            <a:r>
              <a:rPr lang="pt-BR" sz="3200" dirty="0"/>
              <a:t>. Então </a:t>
            </a:r>
            <a:r>
              <a:rPr lang="pt-BR" sz="3200" i="1" dirty="0"/>
              <a:t>q(y)</a:t>
            </a:r>
            <a:r>
              <a:rPr lang="pt-BR" sz="3200" dirty="0"/>
              <a:t> deve ser verdadeiro para objetos </a:t>
            </a:r>
            <a:r>
              <a:rPr lang="pt-BR" sz="3200" i="1" dirty="0"/>
              <a:t>y</a:t>
            </a:r>
            <a:r>
              <a:rPr lang="pt-BR" sz="3200" dirty="0"/>
              <a:t> de tipo </a:t>
            </a:r>
            <a:r>
              <a:rPr lang="pt-BR" sz="3200" i="1" dirty="0"/>
              <a:t>S</a:t>
            </a:r>
            <a:r>
              <a:rPr lang="pt-BR" sz="3200" dirty="0"/>
              <a:t> onde </a:t>
            </a:r>
            <a:r>
              <a:rPr lang="pt-BR" sz="3200" i="1" dirty="0"/>
              <a:t>S</a:t>
            </a:r>
            <a:r>
              <a:rPr lang="pt-BR" sz="3200" dirty="0"/>
              <a:t> é um subtipo de </a:t>
            </a:r>
            <a:r>
              <a:rPr lang="pt-BR" sz="3200" i="1" dirty="0"/>
              <a:t>T</a:t>
            </a:r>
            <a:r>
              <a:rPr lang="pt-BR" sz="3200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E095A8D-C809-4A6A-BF4F-516E8D51EE03}"/>
              </a:ext>
            </a:extLst>
          </p:cNvPr>
          <p:cNvSpPr txBox="1"/>
          <p:nvPr/>
        </p:nvSpPr>
        <p:spPr>
          <a:xfrm>
            <a:off x="9661249" y="4909342"/>
            <a:ext cx="272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Barbara </a:t>
            </a:r>
            <a:r>
              <a:rPr lang="en-US" sz="2400" dirty="0" err="1"/>
              <a:t>Liskov</a:t>
            </a:r>
            <a:r>
              <a:rPr lang="en-US" sz="2400" dirty="0"/>
              <a:t>, 1993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EF9D362E-ADFA-48FF-B1ED-3141F8A9BBD4}"/>
              </a:ext>
            </a:extLst>
          </p:cNvPr>
          <p:cNvSpPr txBox="1"/>
          <p:nvPr/>
        </p:nvSpPr>
        <p:spPr>
          <a:xfrm>
            <a:off x="1586724" y="5630316"/>
            <a:ext cx="11719843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Classes derivadas devem ser substituíveis por suas classes bases e garantir o comportamento esperado na classe base.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AE7CB8-0F1E-470A-BF33-1DC16CDF94B6}"/>
              </a:ext>
            </a:extLst>
          </p:cNvPr>
          <p:cNvSpPr txBox="1"/>
          <p:nvPr/>
        </p:nvSpPr>
        <p:spPr>
          <a:xfrm>
            <a:off x="10162732" y="728980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41917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549AADF-A162-4011-B24C-96827750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415239"/>
            <a:ext cx="10153081" cy="4736187"/>
          </a:xfrm>
          <a:prstGeom prst="rect">
            <a:avLst/>
          </a:prstGeom>
        </p:spPr>
      </p:pic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</p:spTree>
    <p:extLst>
      <p:ext uri="{BB962C8B-B14F-4D97-AF65-F5344CB8AC3E}">
        <p14:creationId xmlns:p14="http://schemas.microsoft.com/office/powerpoint/2010/main" val="2257404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 err="1"/>
              <a:t>Liskov</a:t>
            </a:r>
            <a:r>
              <a:rPr lang="en-US" dirty="0"/>
              <a:t> Substitution Principle </a:t>
            </a:r>
            <a:r>
              <a:rPr lang="pt-BR" dirty="0"/>
              <a:t>(LSP)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6C1F3D5C-4BE6-45C2-863C-AF34D72C9DD1}"/>
              </a:ext>
            </a:extLst>
          </p:cNvPr>
          <p:cNvSpPr/>
          <p:nvPr/>
        </p:nvSpPr>
        <p:spPr>
          <a:xfrm>
            <a:off x="1005840" y="6004857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9FFB16B3-5721-4E54-A887-3AA07BE7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239228"/>
            <a:ext cx="5637639" cy="286571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4C8A3622-446B-4BB2-8B95-A2B5055F935C}"/>
              </a:ext>
            </a:extLst>
          </p:cNvPr>
          <p:cNvSpPr/>
          <p:nvPr/>
        </p:nvSpPr>
        <p:spPr>
          <a:xfrm>
            <a:off x="3642075" y="5578189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B727B1ED-246B-4732-9D38-3094E5EF10E0}"/>
              </a:ext>
            </a:extLst>
          </p:cNvPr>
          <p:cNvSpPr/>
          <p:nvPr/>
        </p:nvSpPr>
        <p:spPr>
          <a:xfrm>
            <a:off x="5188366" y="5578189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C1193BCE-4AA5-4AD3-B500-C7BEBA815885}"/>
              </a:ext>
            </a:extLst>
          </p:cNvPr>
          <p:cNvSpPr/>
          <p:nvPr/>
        </p:nvSpPr>
        <p:spPr>
          <a:xfrm>
            <a:off x="3642075" y="6478104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5BBDF3C7-5B1B-4C28-BFA2-B15E8DE2B2D4}"/>
              </a:ext>
            </a:extLst>
          </p:cNvPr>
          <p:cNvSpPr/>
          <p:nvPr/>
        </p:nvSpPr>
        <p:spPr>
          <a:xfrm>
            <a:off x="5188366" y="6478104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xmlns="" id="{16CC27AC-FFA7-4ECC-91A6-B520F6CBAE36}"/>
              </a:ext>
            </a:extLst>
          </p:cNvPr>
          <p:cNvSpPr/>
          <p:nvPr/>
        </p:nvSpPr>
        <p:spPr>
          <a:xfrm>
            <a:off x="2823209" y="6231766"/>
            <a:ext cx="641445" cy="4952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D1A2C36A-BB2E-419B-9221-E96EF66FA3D7}"/>
              </a:ext>
            </a:extLst>
          </p:cNvPr>
          <p:cNvSpPr/>
          <p:nvPr/>
        </p:nvSpPr>
        <p:spPr>
          <a:xfrm>
            <a:off x="7845027" y="6019283"/>
            <a:ext cx="871841" cy="871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CF025D30-42DB-4AAB-8D10-313AD6B8B8A9}"/>
              </a:ext>
            </a:extLst>
          </p:cNvPr>
          <p:cNvGrpSpPr/>
          <p:nvPr/>
        </p:nvGrpSpPr>
        <p:grpSpPr>
          <a:xfrm>
            <a:off x="9827238" y="4710634"/>
            <a:ext cx="3483148" cy="3488360"/>
            <a:chOff x="9811747" y="4761500"/>
            <a:chExt cx="3483148" cy="348836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xmlns="" id="{A8239247-605F-49C6-9D5E-2446E8AC129B}"/>
                </a:ext>
              </a:extLst>
            </p:cNvPr>
            <p:cNvSpPr/>
            <p:nvPr/>
          </p:nvSpPr>
          <p:spPr>
            <a:xfrm>
              <a:off x="9811747" y="4762496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xmlns="" id="{59DD343C-B00C-4AF9-87DF-52A4CD9780BE}"/>
                </a:ext>
              </a:extLst>
            </p:cNvPr>
            <p:cNvSpPr/>
            <p:nvPr/>
          </p:nvSpPr>
          <p:spPr>
            <a:xfrm>
              <a:off x="10683588" y="4762496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xmlns="" id="{56A53A0D-80BC-41B6-B1F9-2B152EB26C7D}"/>
                </a:ext>
              </a:extLst>
            </p:cNvPr>
            <p:cNvSpPr/>
            <p:nvPr/>
          </p:nvSpPr>
          <p:spPr>
            <a:xfrm>
              <a:off x="9811747" y="5634337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xmlns="" id="{E1C36F9F-90AD-4EFD-991B-CC8E8D453AFA}"/>
                </a:ext>
              </a:extLst>
            </p:cNvPr>
            <p:cNvSpPr/>
            <p:nvPr/>
          </p:nvSpPr>
          <p:spPr>
            <a:xfrm>
              <a:off x="10683588" y="5634337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xmlns="" id="{80E512C0-0117-4A82-87CB-CBC7F9C8EB4D}"/>
                </a:ext>
              </a:extLst>
            </p:cNvPr>
            <p:cNvSpPr/>
            <p:nvPr/>
          </p:nvSpPr>
          <p:spPr>
            <a:xfrm>
              <a:off x="11555429" y="4761500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xmlns="" id="{09C185CD-2A09-45CC-8FAE-66F8CBC6ED76}"/>
                </a:ext>
              </a:extLst>
            </p:cNvPr>
            <p:cNvSpPr/>
            <p:nvPr/>
          </p:nvSpPr>
          <p:spPr>
            <a:xfrm>
              <a:off x="12423054" y="4761500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xmlns="" id="{58091B90-CAFA-4736-A164-4956747EC287}"/>
                </a:ext>
              </a:extLst>
            </p:cNvPr>
            <p:cNvSpPr/>
            <p:nvPr/>
          </p:nvSpPr>
          <p:spPr>
            <a:xfrm>
              <a:off x="11555429" y="5633341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xmlns="" id="{85316C00-8B10-4B6D-BD13-45DB7F2F9C9E}"/>
                </a:ext>
              </a:extLst>
            </p:cNvPr>
            <p:cNvSpPr/>
            <p:nvPr/>
          </p:nvSpPr>
          <p:spPr>
            <a:xfrm>
              <a:off x="12423054" y="5633341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xmlns="" id="{ABD9307F-049C-4BAC-BFB2-5CCC8B69C4BD}"/>
                </a:ext>
              </a:extLst>
            </p:cNvPr>
            <p:cNvSpPr/>
            <p:nvPr/>
          </p:nvSpPr>
          <p:spPr>
            <a:xfrm>
              <a:off x="9811747" y="6506178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xmlns="" id="{F2857F76-B665-4D26-8C4A-485A504F33CE}"/>
                </a:ext>
              </a:extLst>
            </p:cNvPr>
            <p:cNvSpPr/>
            <p:nvPr/>
          </p:nvSpPr>
          <p:spPr>
            <a:xfrm>
              <a:off x="10683588" y="6506178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xmlns="" id="{FDB3F27A-0DB6-4016-8C2C-AE980BB7A8EE}"/>
                </a:ext>
              </a:extLst>
            </p:cNvPr>
            <p:cNvSpPr/>
            <p:nvPr/>
          </p:nvSpPr>
          <p:spPr>
            <a:xfrm>
              <a:off x="9811747" y="7378019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xmlns="" id="{DFD5FC8E-49CE-47E3-BEEA-047C09F26CF3}"/>
                </a:ext>
              </a:extLst>
            </p:cNvPr>
            <p:cNvSpPr/>
            <p:nvPr/>
          </p:nvSpPr>
          <p:spPr>
            <a:xfrm>
              <a:off x="10683588" y="7378019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xmlns="" id="{FB37A5B1-D8B7-41D2-B9F4-E6DE6DC0A1E0}"/>
                </a:ext>
              </a:extLst>
            </p:cNvPr>
            <p:cNvSpPr/>
            <p:nvPr/>
          </p:nvSpPr>
          <p:spPr>
            <a:xfrm>
              <a:off x="11555429" y="6505182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xmlns="" id="{FD669236-F538-4A6D-BF99-9BADCC2B9902}"/>
                </a:ext>
              </a:extLst>
            </p:cNvPr>
            <p:cNvSpPr/>
            <p:nvPr/>
          </p:nvSpPr>
          <p:spPr>
            <a:xfrm>
              <a:off x="12423054" y="6505182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xmlns="" id="{6347971E-874F-4290-B15F-D1055DB20366}"/>
                </a:ext>
              </a:extLst>
            </p:cNvPr>
            <p:cNvSpPr/>
            <p:nvPr/>
          </p:nvSpPr>
          <p:spPr>
            <a:xfrm>
              <a:off x="11555429" y="7377023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xmlns="" id="{491A5644-B31C-44E4-9C37-A9B80254EDEE}"/>
                </a:ext>
              </a:extLst>
            </p:cNvPr>
            <p:cNvSpPr/>
            <p:nvPr/>
          </p:nvSpPr>
          <p:spPr>
            <a:xfrm>
              <a:off x="12423054" y="7377023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xmlns="" id="{D3EE2711-7128-4803-A39A-D574B17660A9}"/>
              </a:ext>
            </a:extLst>
          </p:cNvPr>
          <p:cNvSpPr/>
          <p:nvPr/>
        </p:nvSpPr>
        <p:spPr>
          <a:xfrm>
            <a:off x="8943048" y="6206675"/>
            <a:ext cx="641445" cy="4952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xmlns="" id="{7F5D7197-CB1B-49DE-955C-B7A41851C9EE}"/>
              </a:ext>
            </a:extLst>
          </p:cNvPr>
          <p:cNvCxnSpPr/>
          <p:nvPr/>
        </p:nvCxnSpPr>
        <p:spPr>
          <a:xfrm>
            <a:off x="11570920" y="4710634"/>
            <a:ext cx="0" cy="34873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xmlns="" id="{6A831B08-DF30-46E0-A504-A2D4BBC0AE1C}"/>
              </a:ext>
            </a:extLst>
          </p:cNvPr>
          <p:cNvCxnSpPr>
            <a:cxnSpLocks/>
          </p:cNvCxnSpPr>
          <p:nvPr/>
        </p:nvCxnSpPr>
        <p:spPr>
          <a:xfrm flipH="1" flipV="1">
            <a:off x="9827237" y="6453320"/>
            <a:ext cx="3483149" cy="247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5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E986EA4-0A57-473E-9D2D-F827D7F3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" y="2254251"/>
            <a:ext cx="7076363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Construa interfaces com granularidade fina que sejam específicas para o cliente.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77AE7CB8-0F1E-470A-BF33-1DC16CDF94B6}"/>
              </a:ext>
            </a:extLst>
          </p:cNvPr>
          <p:cNvSpPr txBox="1"/>
          <p:nvPr/>
        </p:nvSpPr>
        <p:spPr>
          <a:xfrm>
            <a:off x="10162732" y="535941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154286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CE5949B-DC3E-48D1-A4E6-D4DAAF50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54" y="2964769"/>
            <a:ext cx="86677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01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7A0B3F7C-6830-4A6D-8EAF-C3772AD1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40" y="1809523"/>
            <a:ext cx="60388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56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C190FB0-291F-4013-9D46-7C02880F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4" y="1814059"/>
            <a:ext cx="5753100" cy="6677025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xmlns="" id="{1DE90E86-1A43-405E-949D-B0A6071C1267}"/>
              </a:ext>
            </a:extLst>
          </p:cNvPr>
          <p:cNvSpPr/>
          <p:nvPr/>
        </p:nvSpPr>
        <p:spPr>
          <a:xfrm rot="10800000">
            <a:off x="7141028" y="2830285"/>
            <a:ext cx="1219200" cy="7547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xmlns="" id="{64C5D183-E6B6-4A18-9D0E-9AAD00CDD080}"/>
              </a:ext>
            </a:extLst>
          </p:cNvPr>
          <p:cNvSpPr/>
          <p:nvPr/>
        </p:nvSpPr>
        <p:spPr>
          <a:xfrm rot="10800000">
            <a:off x="7141028" y="4240553"/>
            <a:ext cx="1219200" cy="7547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9631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C6ABD43C-ADC8-4FE7-9C01-2276228A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23" y="2254251"/>
            <a:ext cx="7886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303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CBB3909-C2D8-4046-B29C-359474E6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1925865"/>
            <a:ext cx="8991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827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744BA0B-7553-4BBB-95AC-1BEDB8C4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2496003"/>
            <a:ext cx="7800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91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xmlns="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xmlns="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94561AE3-1F51-404C-BC17-D9F28B8E18BF}"/>
              </a:ext>
            </a:extLst>
          </p:cNvPr>
          <p:cNvSpPr txBox="1"/>
          <p:nvPr/>
        </p:nvSpPr>
        <p:spPr>
          <a:xfrm>
            <a:off x="2607647" y="3450761"/>
            <a:ext cx="941510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/>
              <a:t>Dependa de abstrações (interfaces) ao invés de classes concretas.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CE39CA42-8AE4-4AC7-9DB1-447580D167B5}"/>
              </a:ext>
            </a:extLst>
          </p:cNvPr>
          <p:cNvSpPr txBox="1"/>
          <p:nvPr/>
        </p:nvSpPr>
        <p:spPr>
          <a:xfrm>
            <a:off x="10438504" y="6520552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5766545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42B3735-F13E-43FE-B154-9640B504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1" y="1687325"/>
            <a:ext cx="6219825" cy="679132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25C106C0-DF3A-4758-90C2-E92FC0FD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67850672-29D8-4F18-A032-7FFD993C616A}"/>
              </a:ext>
            </a:extLst>
          </p:cNvPr>
          <p:cNvSpPr txBox="1"/>
          <p:nvPr/>
        </p:nvSpPr>
        <p:spPr>
          <a:xfrm>
            <a:off x="8686800" y="1370542"/>
            <a:ext cx="493776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3200" dirty="0"/>
              <a:t>Revisão de exemplo apresentado anteriormente. 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xmlns="" id="{6F14E360-44B8-49B3-AF8A-9D2BA3F4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xmlns="" id="{857CD327-50DD-40BA-988F-AF386AAC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0014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E59668EF-0D70-47ED-95D9-FE11F5EB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31" y="1963273"/>
            <a:ext cx="10601325" cy="532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2211F5AE-2249-404D-912C-8A1307B6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31" y="2147939"/>
            <a:ext cx="3543300" cy="2857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xmlns="" id="{A91A00FE-A93C-4D0F-AB86-F018E500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2" name="Espaço Reservado para Data 4">
            <a:extLst>
              <a:ext uri="{FF2B5EF4-FFF2-40B4-BE49-F238E27FC236}">
                <a16:creationId xmlns:a16="http://schemas.microsoft.com/office/drawing/2014/main" xmlns="" id="{C8452C6E-F963-45F9-B365-9C760E49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3" name="Espaço reservado para rodapé 5">
            <a:extLst>
              <a:ext uri="{FF2B5EF4-FFF2-40B4-BE49-F238E27FC236}">
                <a16:creationId xmlns:a16="http://schemas.microsoft.com/office/drawing/2014/main" xmlns="" id="{BD5A627A-7F38-44DD-A409-793F0BD4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39484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2630C84-B16C-46D0-8854-3932C18E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871263"/>
            <a:ext cx="12802052" cy="7387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33311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090D1415-164A-4846-B767-CC720C0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2" y="1827741"/>
            <a:ext cx="4924425" cy="2266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361622EB-55A6-4923-828C-1B9CEC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57" y="1827741"/>
            <a:ext cx="6086475" cy="6772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D8BC51B2-9CEB-401D-B48A-53BCB7396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0"/>
          <a:stretch/>
        </p:blipFill>
        <p:spPr>
          <a:xfrm>
            <a:off x="11497235" y="3470243"/>
            <a:ext cx="2841812" cy="252051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xmlns="" id="{03AB2724-16A0-4484-BE52-C9F68FF7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xmlns="" id="{BEA8788E-1B8D-4017-981D-C469430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xmlns="" id="{765E665E-0091-4508-A1CB-AFF17FE0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7536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1F12941F-E676-48FF-913B-D3E17EDB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16" y="2445497"/>
            <a:ext cx="10668000" cy="54387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57D02A9-CD7E-4EEE-8391-0AE839FEF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55" r="52981"/>
          <a:stretch/>
        </p:blipFill>
        <p:spPr>
          <a:xfrm>
            <a:off x="9784080" y="2776356"/>
            <a:ext cx="3188746" cy="247547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1" name="Espaço Reservado para Data 4">
            <a:extLst>
              <a:ext uri="{FF2B5EF4-FFF2-40B4-BE49-F238E27FC236}">
                <a16:creationId xmlns:a16="http://schemas.microsoft.com/office/drawing/2014/main" xmlns="" id="{2F6B224C-7045-43F8-916E-CA3A0A9C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2" name="Espaço reservado para rodapé 5">
            <a:extLst>
              <a:ext uri="{FF2B5EF4-FFF2-40B4-BE49-F238E27FC236}">
                <a16:creationId xmlns:a16="http://schemas.microsoft.com/office/drawing/2014/main" xmlns="" id="{3AAAB5B6-657A-49DE-B078-2442D5B5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336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02ED852-8E6D-48F8-8029-48CF8491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46" y="2146788"/>
            <a:ext cx="4474482" cy="44517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B28CB353-64FB-4594-BB2A-7F8EE2508626}"/>
              </a:ext>
            </a:extLst>
          </p:cNvPr>
          <p:cNvSpPr txBox="1"/>
          <p:nvPr/>
        </p:nvSpPr>
        <p:spPr>
          <a:xfrm>
            <a:off x="3822192" y="7170057"/>
            <a:ext cx="6986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https://goo.gl/forms/xqTzlynPITmdr9CF3</a:t>
            </a:r>
          </a:p>
        </p:txBody>
      </p:sp>
    </p:spTree>
    <p:extLst>
      <p:ext uri="{BB962C8B-B14F-4D97-AF65-F5344CB8AC3E}">
        <p14:creationId xmlns:p14="http://schemas.microsoft.com/office/powerpoint/2010/main" val="197536951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0691BDE0-8C87-45AA-93D5-C4C7E42A6993}"/>
              </a:ext>
            </a:extLst>
          </p:cNvPr>
          <p:cNvSpPr/>
          <p:nvPr/>
        </p:nvSpPr>
        <p:spPr>
          <a:xfrm>
            <a:off x="7055904" y="456128"/>
            <a:ext cx="2247235" cy="8231744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16" name="Picture 2" descr="http://ezops.com.br/img/DevOps.png">
            <a:extLst>
              <a:ext uri="{FF2B5EF4-FFF2-40B4-BE49-F238E27FC236}">
                <a16:creationId xmlns:a16="http://schemas.microsoft.com/office/drawing/2014/main" xmlns="" id="{B248A5C9-852D-4441-B646-C1DF0892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38" y="2189958"/>
            <a:ext cx="9507532" cy="60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B18C5FCA-FF26-4076-9307-5D39401D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1D056ED6-EB9B-4FF3-A278-F14D276E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990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xmlns="" id="{49A2FDE0-541D-4859-936B-EF005399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63" y="768987"/>
            <a:ext cx="11223487" cy="726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6C1A521A-4006-4F91-BECF-48D6324E5BC4}"/>
              </a:ext>
            </a:extLst>
          </p:cNvPr>
          <p:cNvSpPr txBox="1"/>
          <p:nvPr/>
        </p:nvSpPr>
        <p:spPr>
          <a:xfrm>
            <a:off x="1536364" y="8193728"/>
            <a:ext cx="1044617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40" dirty="0"/>
              <a:t>Fonte: C. Aaron </a:t>
            </a:r>
            <a:r>
              <a:rPr lang="pt-BR" sz="1440" dirty="0" err="1"/>
              <a:t>Cois</a:t>
            </a:r>
            <a:r>
              <a:rPr lang="pt-BR" sz="1440" dirty="0"/>
              <a:t>, </a:t>
            </a:r>
            <a:r>
              <a:rPr lang="pt-BR" sz="1440" b="1" dirty="0" err="1"/>
              <a:t>DevOps</a:t>
            </a:r>
            <a:r>
              <a:rPr lang="pt-BR" sz="1440" dirty="0"/>
              <a:t> Blog - https://insights.sei.cmu.edu/devops/2015/01/continuous-integration-in-devops-1.html</a:t>
            </a:r>
          </a:p>
        </p:txBody>
      </p:sp>
      <p:sp>
        <p:nvSpPr>
          <p:cNvPr id="12" name="Espaço Reservado para Data 4">
            <a:extLst>
              <a:ext uri="{FF2B5EF4-FFF2-40B4-BE49-F238E27FC236}">
                <a16:creationId xmlns:a16="http://schemas.microsoft.com/office/drawing/2014/main" xmlns="" id="{5DBE8E3D-53AD-4547-B37F-74C58D22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3" name="Espaço reservado para rodapé 5">
            <a:extLst>
              <a:ext uri="{FF2B5EF4-FFF2-40B4-BE49-F238E27FC236}">
                <a16:creationId xmlns:a16="http://schemas.microsoft.com/office/drawing/2014/main" xmlns="" id="{F66018F5-92F0-4C42-93AA-043E1021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9417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pic>
        <p:nvPicPr>
          <p:cNvPr id="9" name="Picture 2" descr="http://blog.devmatter.com/wp-content/uploads/2015/12/REST-API.png">
            <a:extLst>
              <a:ext uri="{FF2B5EF4-FFF2-40B4-BE49-F238E27FC236}">
                <a16:creationId xmlns:a16="http://schemas.microsoft.com/office/drawing/2014/main" xmlns="" id="{46097382-814C-4122-A009-2611C84D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10" y="2780727"/>
            <a:ext cx="5036784" cy="35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DC43CB4E-BE90-4504-B064-C7E895060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31" y="2419745"/>
            <a:ext cx="3737399" cy="37373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E030220C-6865-4C4A-BF99-9331FDBDF0D2}"/>
              </a:ext>
            </a:extLst>
          </p:cNvPr>
          <p:cNvSpPr txBox="1"/>
          <p:nvPr/>
        </p:nvSpPr>
        <p:spPr>
          <a:xfrm>
            <a:off x="1509656" y="6652886"/>
            <a:ext cx="5906489" cy="683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841" dirty="0"/>
              <a:t>Visual Studio Team Services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07FC75E5-DE26-4248-88BE-97FEDE72CBAD}"/>
              </a:ext>
            </a:extLst>
          </p:cNvPr>
          <p:cNvSpPr txBox="1"/>
          <p:nvPr/>
        </p:nvSpPr>
        <p:spPr>
          <a:xfrm>
            <a:off x="10449022" y="6652886"/>
            <a:ext cx="798617" cy="683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841" dirty="0" err="1"/>
              <a:t>Git</a:t>
            </a:r>
            <a:endParaRPr lang="pt-BR" sz="384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3B043F24-6266-49A6-AA22-65A22D246D7A}"/>
              </a:ext>
            </a:extLst>
          </p:cNvPr>
          <p:cNvSpPr txBox="1"/>
          <p:nvPr/>
        </p:nvSpPr>
        <p:spPr>
          <a:xfrm>
            <a:off x="7667598" y="3568060"/>
            <a:ext cx="752129" cy="142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642" dirty="0"/>
              <a:t>+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695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xmlns="" id="{B2236ABC-0DA0-4C6B-834C-BEE5B6DDB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93176"/>
              </p:ext>
            </p:extLst>
          </p:nvPr>
        </p:nvGraphicFramePr>
        <p:xfrm>
          <a:off x="1347789" y="2414605"/>
          <a:ext cx="12077924" cy="6105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9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3896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TFS</a:t>
                      </a:r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Git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3799">
                <a:tc>
                  <a:txBody>
                    <a:bodyPr/>
                    <a:lstStyle/>
                    <a:p>
                      <a:r>
                        <a:rPr lang="pt-BR" sz="2600" dirty="0" err="1"/>
                        <a:t>Create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workspace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and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g</a:t>
                      </a:r>
                      <a:r>
                        <a:rPr lang="pt-BR" sz="2600" baseline="0" dirty="0" err="1"/>
                        <a:t>et</a:t>
                      </a:r>
                      <a:r>
                        <a:rPr lang="pt-BR" sz="2600" baseline="0" dirty="0"/>
                        <a:t> </a:t>
                      </a:r>
                      <a:r>
                        <a:rPr lang="pt-BR" sz="2600" baseline="0" dirty="0" err="1"/>
                        <a:t>latest</a:t>
                      </a:r>
                      <a:r>
                        <a:rPr lang="pt-BR" sz="2600" baseline="0" dirty="0"/>
                        <a:t> </a:t>
                      </a:r>
                      <a:r>
                        <a:rPr lang="pt-BR" sz="2600" baseline="0" dirty="0" err="1"/>
                        <a:t>version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Clone</a:t>
                      </a:r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Switch </a:t>
                      </a:r>
                      <a:r>
                        <a:rPr lang="pt-BR" sz="2600" dirty="0" err="1"/>
                        <a:t>workspace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Checkout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Checkin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Commit</a:t>
                      </a:r>
                      <a:r>
                        <a:rPr lang="pt-BR" sz="2600" dirty="0"/>
                        <a:t> / </a:t>
                      </a:r>
                      <a:r>
                        <a:rPr lang="pt-BR" sz="2600" dirty="0" err="1"/>
                        <a:t>Push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12008">
                <a:tc>
                  <a:txBody>
                    <a:bodyPr/>
                    <a:lstStyle/>
                    <a:p>
                      <a:r>
                        <a:rPr lang="pt-BR" sz="2600" dirty="0" err="1"/>
                        <a:t>Pending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Status ou </a:t>
                      </a:r>
                      <a:r>
                        <a:rPr lang="pt-BR" sz="2600" dirty="0" err="1"/>
                        <a:t>Changes</a:t>
                      </a:r>
                      <a:r>
                        <a:rPr lang="pt-BR" sz="2600" baseline="0" dirty="0"/>
                        <a:t> no VS Team Explorer UI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Shelve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Stash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Get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latest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version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Pull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Label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Tag</a:t>
                      </a:r>
                      <a:r>
                        <a:rPr lang="pt-BR" sz="2600" dirty="0"/>
                        <a:t> / Release</a:t>
                      </a:r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Include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Stage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Exclude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Unstage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Merge</a:t>
                      </a:r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Merge / </a:t>
                      </a:r>
                      <a:r>
                        <a:rPr lang="pt-BR" sz="2600" dirty="0" err="1"/>
                        <a:t>Rebase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xmlns="" id="{3ECC898F-3D6C-44A8-895F-FB1377E82FE1}"/>
              </a:ext>
            </a:extLst>
          </p:cNvPr>
          <p:cNvSpPr txBox="1"/>
          <p:nvPr/>
        </p:nvSpPr>
        <p:spPr>
          <a:xfrm>
            <a:off x="1261359" y="1839919"/>
            <a:ext cx="523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Terminologia (TFS vs. </a:t>
            </a:r>
            <a:r>
              <a:rPr lang="pt-BR" sz="2800" dirty="0" err="1"/>
              <a:t>Git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91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C892D8FD-D4DB-4285-AAB5-2178191E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1" b="46642"/>
          <a:stretch/>
        </p:blipFill>
        <p:spPr>
          <a:xfrm>
            <a:off x="964729" y="2065469"/>
            <a:ext cx="9840659" cy="38651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00AB7434-F89D-4530-8CB1-D6467E91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53" t="8000" r="-331" b="30050"/>
          <a:stretch/>
        </p:blipFill>
        <p:spPr>
          <a:xfrm>
            <a:off x="7447137" y="3275519"/>
            <a:ext cx="6364224" cy="50994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8D8DA705-7C51-493E-BA65-AC7FF1343838}"/>
              </a:ext>
            </a:extLst>
          </p:cNvPr>
          <p:cNvCxnSpPr>
            <a:cxnSpLocks/>
          </p:cNvCxnSpPr>
          <p:nvPr/>
        </p:nvCxnSpPr>
        <p:spPr>
          <a:xfrm>
            <a:off x="3125532" y="4838734"/>
            <a:ext cx="5112095" cy="1202612"/>
          </a:xfrm>
          <a:prstGeom prst="bentConnector3">
            <a:avLst>
              <a:gd name="adj1" fmla="val -3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xmlns="" id="{708AE547-C2C5-4ACA-94AA-0C58CF6DC6A4}"/>
              </a:ext>
            </a:extLst>
          </p:cNvPr>
          <p:cNvCxnSpPr>
            <a:cxnSpLocks/>
          </p:cNvCxnSpPr>
          <p:nvPr/>
        </p:nvCxnSpPr>
        <p:spPr>
          <a:xfrm>
            <a:off x="9089347" y="4658432"/>
            <a:ext cx="8643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8BE03B72-B2BE-4D97-9572-5A0CD7373C7B}"/>
              </a:ext>
            </a:extLst>
          </p:cNvPr>
          <p:cNvSpPr/>
          <p:nvPr/>
        </p:nvSpPr>
        <p:spPr>
          <a:xfrm>
            <a:off x="4681309" y="2065469"/>
            <a:ext cx="1642210" cy="6914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71071C00-BBF9-448F-BC5F-E0FC8689A7F9}"/>
              </a:ext>
            </a:extLst>
          </p:cNvPr>
          <p:cNvSpPr/>
          <p:nvPr/>
        </p:nvSpPr>
        <p:spPr>
          <a:xfrm>
            <a:off x="964729" y="2411197"/>
            <a:ext cx="600053" cy="420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964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D933F332-74B0-48C3-AC10-BAE2D785C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1"/>
          <a:stretch/>
        </p:blipFill>
        <p:spPr>
          <a:xfrm>
            <a:off x="5703979" y="1775467"/>
            <a:ext cx="8508773" cy="68816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86CEE480-BD2B-43DF-A284-1A677B298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r="17494" b="57350"/>
          <a:stretch/>
        </p:blipFill>
        <p:spPr>
          <a:xfrm>
            <a:off x="570152" y="1861899"/>
            <a:ext cx="9360286" cy="3803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5910BBF2-11C5-43DB-AA82-39D7C4048B20}"/>
              </a:ext>
            </a:extLst>
          </p:cNvPr>
          <p:cNvSpPr/>
          <p:nvPr/>
        </p:nvSpPr>
        <p:spPr>
          <a:xfrm>
            <a:off x="6568299" y="4022702"/>
            <a:ext cx="1210050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xmlns="" id="{DB421D8A-F6CF-44CA-B55D-828F69F785F5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H="1" flipV="1">
            <a:off x="6568300" y="4238782"/>
            <a:ext cx="1469346" cy="2463315"/>
          </a:xfrm>
          <a:prstGeom prst="bentConnector4">
            <a:avLst>
              <a:gd name="adj1" fmla="val -18674"/>
              <a:gd name="adj2" fmla="val 10033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DF8E32FF-20ED-46BB-AD2C-22130BBA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28513"/>
          <a:stretch/>
        </p:blipFill>
        <p:spPr>
          <a:xfrm>
            <a:off x="1732360" y="576010"/>
            <a:ext cx="8051720" cy="75731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5A6E2951-B51E-4503-9732-3C930C01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03" y="1181036"/>
            <a:ext cx="4494470" cy="648972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38839BDE-09FC-4658-BDA4-E319AA77919E}"/>
              </a:ext>
            </a:extLst>
          </p:cNvPr>
          <p:cNvSpPr/>
          <p:nvPr/>
        </p:nvSpPr>
        <p:spPr>
          <a:xfrm>
            <a:off x="1905223" y="4811184"/>
            <a:ext cx="3384386" cy="950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xmlns="" id="{CEF0363B-9BA5-4197-ADF3-E198E84AB509}"/>
              </a:ext>
            </a:extLst>
          </p:cNvPr>
          <p:cNvCxnSpPr>
            <a:stCxn id="12" idx="3"/>
          </p:cNvCxnSpPr>
          <p:nvPr/>
        </p:nvCxnSpPr>
        <p:spPr>
          <a:xfrm flipV="1">
            <a:off x="5289608" y="3687566"/>
            <a:ext cx="2752295" cy="1598994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3C9CB13A-BE6C-4932-9CCB-D05830926F6C}"/>
              </a:ext>
            </a:extLst>
          </p:cNvPr>
          <p:cNvSpPr/>
          <p:nvPr/>
        </p:nvSpPr>
        <p:spPr>
          <a:xfrm>
            <a:off x="8214768" y="1786060"/>
            <a:ext cx="4148741" cy="121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1308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6092EEA-D08D-4055-AF56-0D1D283F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868680"/>
            <a:ext cx="12831413" cy="7387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xmlns="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xmlns="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105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D09BF5C7-B841-466B-9C9F-4E2C7C1A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85" y="1952623"/>
            <a:ext cx="5053376" cy="63567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9DE622ED-2FBC-423E-85D2-55A91977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168" y="1952623"/>
            <a:ext cx="5007644" cy="631100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22F4297-0C35-4F3E-A065-7496EC984CF8}"/>
              </a:ext>
            </a:extLst>
          </p:cNvPr>
          <p:cNvSpPr/>
          <p:nvPr/>
        </p:nvSpPr>
        <p:spPr>
          <a:xfrm>
            <a:off x="2008449" y="3249104"/>
            <a:ext cx="4408038" cy="345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xmlns="" id="{DF05FFA3-ED39-4E85-9F01-F7E068E4FED8}"/>
              </a:ext>
            </a:extLst>
          </p:cNvPr>
          <p:cNvCxnSpPr>
            <a:cxnSpLocks/>
            <a:stCxn id="14" idx="2"/>
            <a:endCxn id="11" idx="1"/>
          </p:cNvCxnSpPr>
          <p:nvPr/>
        </p:nvCxnSpPr>
        <p:spPr>
          <a:xfrm rot="16200000" flipH="1">
            <a:off x="5058747" y="2449702"/>
            <a:ext cx="583783" cy="4733061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B9C8A7B3-E636-4EE8-A78F-3CA48B2DDA4A}"/>
              </a:ext>
            </a:extLst>
          </p:cNvPr>
          <p:cNvSpPr/>
          <p:nvPr/>
        </p:nvSpPr>
        <p:spPr>
          <a:xfrm>
            <a:off x="1971827" y="3854129"/>
            <a:ext cx="2024560" cy="670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3114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4B9FC2C5-A206-47F0-9B83-0882BC8EC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7"/>
          <a:stretch/>
        </p:blipFill>
        <p:spPr>
          <a:xfrm>
            <a:off x="1120839" y="2127447"/>
            <a:ext cx="12503721" cy="57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174894D-FA69-4318-86DB-F721640D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r="43447" b="51050"/>
          <a:stretch/>
        </p:blipFill>
        <p:spPr>
          <a:xfrm>
            <a:off x="602524" y="1777796"/>
            <a:ext cx="5445222" cy="386115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F11438E1-D7CE-4C30-BE29-3B4E12C92C0F}"/>
              </a:ext>
            </a:extLst>
          </p:cNvPr>
          <p:cNvSpPr/>
          <p:nvPr/>
        </p:nvSpPr>
        <p:spPr>
          <a:xfrm>
            <a:off x="3714080" y="3852167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5A292650-79FE-4203-84ED-685087D87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b="32151"/>
          <a:stretch/>
        </p:blipFill>
        <p:spPr>
          <a:xfrm>
            <a:off x="5788450" y="3592871"/>
            <a:ext cx="8405877" cy="492663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D0AFD954-173E-4240-B69B-5C25E009B8F2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4297496" y="4565232"/>
            <a:ext cx="1771858" cy="121005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DF8C01A6-45A9-4EBE-B2AE-AEF107653131}"/>
              </a:ext>
            </a:extLst>
          </p:cNvPr>
          <p:cNvSpPr/>
          <p:nvPr/>
        </p:nvSpPr>
        <p:spPr>
          <a:xfrm>
            <a:off x="9127067" y="7568747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409852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24685EFC-C50B-4E46-AD7F-4C1CC3E4D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20550" b="24800"/>
          <a:stretch/>
        </p:blipFill>
        <p:spPr>
          <a:xfrm>
            <a:off x="3771484" y="1777797"/>
            <a:ext cx="7951754" cy="65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1F27035F-546C-43E5-AD7D-927577C46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" t="11550" r="19152" b="31752"/>
          <a:stretch/>
        </p:blipFill>
        <p:spPr>
          <a:xfrm>
            <a:off x="7315200" y="3488762"/>
            <a:ext cx="6709470" cy="466733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098FACBE-0114-4A3D-9871-AF76737E2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0" b="35951"/>
          <a:stretch/>
        </p:blipFill>
        <p:spPr>
          <a:xfrm>
            <a:off x="659927" y="1044397"/>
            <a:ext cx="8405877" cy="45809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B11340AE-7BB2-42D0-8C73-932A9106FF9A}"/>
              </a:ext>
            </a:extLst>
          </p:cNvPr>
          <p:cNvSpPr/>
          <p:nvPr/>
        </p:nvSpPr>
        <p:spPr>
          <a:xfrm>
            <a:off x="659927" y="2902688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3F3E799D-7A79-4512-BF66-B786D09337B9}"/>
              </a:ext>
            </a:extLst>
          </p:cNvPr>
          <p:cNvCxnSpPr/>
          <p:nvPr/>
        </p:nvCxnSpPr>
        <p:spPr>
          <a:xfrm>
            <a:off x="1524248" y="3334848"/>
            <a:ext cx="5790951" cy="3611198"/>
          </a:xfrm>
          <a:prstGeom prst="bentConnector3">
            <a:avLst>
              <a:gd name="adj1" fmla="val 24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569F407-7FD7-4BA4-9DD2-BA40D141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32151"/>
          <a:stretch/>
        </p:blipFill>
        <p:spPr>
          <a:xfrm>
            <a:off x="1956409" y="1951316"/>
            <a:ext cx="10717581" cy="6281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A1F59B18-1B6E-4E4B-8418-7A0777998F21}"/>
              </a:ext>
            </a:extLst>
          </p:cNvPr>
          <p:cNvSpPr/>
          <p:nvPr/>
        </p:nvSpPr>
        <p:spPr>
          <a:xfrm>
            <a:off x="1956409" y="4025686"/>
            <a:ext cx="2506531" cy="950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7DAC1C51-AFF4-4E2B-A7C9-0F896B417A65}"/>
              </a:ext>
            </a:extLst>
          </p:cNvPr>
          <p:cNvSpPr/>
          <p:nvPr/>
        </p:nvSpPr>
        <p:spPr>
          <a:xfrm>
            <a:off x="10513188" y="3161365"/>
            <a:ext cx="1642210" cy="5185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359818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5B155458-27A9-4320-A23E-9B0725026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4" r="8055"/>
          <a:stretch/>
        </p:blipFill>
        <p:spPr>
          <a:xfrm>
            <a:off x="1869977" y="2670494"/>
            <a:ext cx="12359791" cy="55521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B2963614-359B-4AD1-B26A-F26F26572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9" t="26249" r="1084" b="16001"/>
          <a:stretch/>
        </p:blipFill>
        <p:spPr>
          <a:xfrm>
            <a:off x="400631" y="682556"/>
            <a:ext cx="7087433" cy="475376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B33AFACB-F069-4692-90E4-E7AE8A007FD5}"/>
              </a:ext>
            </a:extLst>
          </p:cNvPr>
          <p:cNvSpPr/>
          <p:nvPr/>
        </p:nvSpPr>
        <p:spPr>
          <a:xfrm>
            <a:off x="616712" y="2411198"/>
            <a:ext cx="6266328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941DAAF0-446A-4B7F-97BB-FF3B7C563CE9}"/>
              </a:ext>
            </a:extLst>
          </p:cNvPr>
          <p:cNvSpPr/>
          <p:nvPr/>
        </p:nvSpPr>
        <p:spPr>
          <a:xfrm>
            <a:off x="2388570" y="5688772"/>
            <a:ext cx="2420099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C2F1B0E0-99CD-4C83-B2D6-F2905B956E47}"/>
              </a:ext>
            </a:extLst>
          </p:cNvPr>
          <p:cNvSpPr/>
          <p:nvPr/>
        </p:nvSpPr>
        <p:spPr>
          <a:xfrm>
            <a:off x="10858916" y="5782051"/>
            <a:ext cx="2420099" cy="259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1448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EDE69195-1BB3-4C25-AB9E-0D19C91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b="20601"/>
          <a:stretch/>
        </p:blipFill>
        <p:spPr>
          <a:xfrm>
            <a:off x="2475003" y="1892605"/>
            <a:ext cx="9783110" cy="587738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E838CEAE-2DEE-43C6-B27C-22A566C2B5B2}"/>
              </a:ext>
            </a:extLst>
          </p:cNvPr>
          <p:cNvSpPr/>
          <p:nvPr/>
        </p:nvSpPr>
        <p:spPr>
          <a:xfrm>
            <a:off x="5067965" y="5177025"/>
            <a:ext cx="7001001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17743399-4735-49CF-8A9E-D6B45E804681}"/>
              </a:ext>
            </a:extLst>
          </p:cNvPr>
          <p:cNvSpPr/>
          <p:nvPr/>
        </p:nvSpPr>
        <p:spPr>
          <a:xfrm>
            <a:off x="2468988" y="3448384"/>
            <a:ext cx="2080385" cy="864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27390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698D3BAB-4286-4105-8C28-30DF8B873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22700"/>
          <a:stretch/>
        </p:blipFill>
        <p:spPr>
          <a:xfrm>
            <a:off x="2475003" y="2140002"/>
            <a:ext cx="9783110" cy="570451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F5BAFDF0-1D72-46E3-8896-CDCE322E735A}"/>
              </a:ext>
            </a:extLst>
          </p:cNvPr>
          <p:cNvSpPr/>
          <p:nvPr/>
        </p:nvSpPr>
        <p:spPr>
          <a:xfrm>
            <a:off x="4808669" y="6029448"/>
            <a:ext cx="3716581" cy="345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6B6A36BB-3126-48F3-876E-166E17F20253}"/>
              </a:ext>
            </a:extLst>
          </p:cNvPr>
          <p:cNvSpPr/>
          <p:nvPr/>
        </p:nvSpPr>
        <p:spPr>
          <a:xfrm>
            <a:off x="9303139" y="5856583"/>
            <a:ext cx="2954974" cy="9507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0D478166-5FFA-4C0E-ACD6-928354B51027}"/>
              </a:ext>
            </a:extLst>
          </p:cNvPr>
          <p:cNvSpPr/>
          <p:nvPr/>
        </p:nvSpPr>
        <p:spPr>
          <a:xfrm>
            <a:off x="2561435" y="4560101"/>
            <a:ext cx="1570010" cy="27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84228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xmlns="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xmlns="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4B6637FC-7CB2-4106-876B-2880BB18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t="8400" r="159" b="22302"/>
          <a:stretch/>
        </p:blipFill>
        <p:spPr>
          <a:xfrm>
            <a:off x="2256173" y="2052916"/>
            <a:ext cx="9783110" cy="570451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09B2A527-490F-460C-969A-DFCE0C56AFF0}"/>
              </a:ext>
            </a:extLst>
          </p:cNvPr>
          <p:cNvSpPr/>
          <p:nvPr/>
        </p:nvSpPr>
        <p:spPr>
          <a:xfrm>
            <a:off x="2352873" y="3695127"/>
            <a:ext cx="2080385" cy="864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43C18765-4C0D-4BEC-A6E3-CA03F9B2A077}"/>
              </a:ext>
            </a:extLst>
          </p:cNvPr>
          <p:cNvSpPr/>
          <p:nvPr/>
        </p:nvSpPr>
        <p:spPr>
          <a:xfrm>
            <a:off x="10137777" y="3349397"/>
            <a:ext cx="1475361" cy="259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xmlns="" id="{AB475243-5717-484E-9B03-9CCDDC5B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52" y="4386583"/>
            <a:ext cx="5627050" cy="4062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xmlns="" id="{4BF24E80-869B-499B-81EF-D11577AE0D26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9619184" y="3479045"/>
            <a:ext cx="518593" cy="907537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xmlns="" id="{1EBEA14D-E7B2-42E9-ADE0-7624DD476D3C}"/>
              </a:ext>
            </a:extLst>
          </p:cNvPr>
          <p:cNvSpPr/>
          <p:nvPr/>
        </p:nvSpPr>
        <p:spPr>
          <a:xfrm>
            <a:off x="10224209" y="7892956"/>
            <a:ext cx="1642210" cy="383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xmlns="" id="{8FB7C7C9-E31D-41B2-812C-5839A46FA081}"/>
              </a:ext>
            </a:extLst>
          </p:cNvPr>
          <p:cNvSpPr/>
          <p:nvPr/>
        </p:nvSpPr>
        <p:spPr>
          <a:xfrm>
            <a:off x="7544813" y="6979546"/>
            <a:ext cx="3025124" cy="383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29394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1832</TotalTime>
  <Words>1752</Words>
  <Application>Microsoft Office PowerPoint</Application>
  <PresentationFormat>Personalizar</PresentationFormat>
  <Paragraphs>622</Paragraphs>
  <Slides>101</Slides>
  <Notes>56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101</vt:i4>
      </vt:variant>
    </vt:vector>
  </HeadingPairs>
  <TitlesOfParts>
    <vt:vector size="102" baseType="lpstr">
      <vt:lpstr>Tema do Office</vt:lpstr>
      <vt:lpstr>Noções básicas de</vt:lpstr>
      <vt:lpstr>C# (C Sharp)</vt:lpstr>
      <vt:lpstr>Revisão relâmpago</vt:lpstr>
      <vt:lpstr>Gerenciamento de memória</vt:lpstr>
      <vt:lpstr>Gerenciamento de memória</vt:lpstr>
      <vt:lpstr>Gerenciamento de memória</vt:lpstr>
      <vt:lpstr>Gerenciamento de memória</vt:lpstr>
      <vt:lpstr>Memória</vt:lpstr>
      <vt:lpstr>Memória</vt:lpstr>
      <vt:lpstr>Gerenciamento de memória</vt:lpstr>
      <vt:lpstr>Gerenciamento de memória</vt:lpstr>
      <vt:lpstr>Tipos de dados</vt:lpstr>
      <vt:lpstr>Classes e estruturas</vt:lpstr>
      <vt:lpstr>Herança e polimorfismo</vt:lpstr>
      <vt:lpstr>Herança e polimorfismo</vt:lpstr>
      <vt:lpstr>Herança e polimorfismo</vt:lpstr>
      <vt:lpstr>Herança e polimorfismo</vt:lpstr>
      <vt:lpstr>Interfaces</vt:lpstr>
      <vt:lpstr>Interfaces</vt:lpstr>
      <vt:lpstr>Interfaces</vt:lpstr>
      <vt:lpstr>Interfaces</vt:lpstr>
      <vt:lpstr>Apresentação do PowerPoint</vt:lpstr>
      <vt:lpstr>Apresentação do PowerPoint</vt:lpstr>
      <vt:lpstr>Apresentação do PowerPoint</vt:lpstr>
      <vt:lpstr>.NET Core vs .NET Framework</vt:lpstr>
      <vt:lpstr>.NET Core vs .NET Framework</vt:lpstr>
      <vt:lpstr>.NET Standard</vt:lpstr>
      <vt:lpstr>.NET Standard</vt:lpstr>
      <vt:lpstr>.NET Standard</vt:lpstr>
      <vt:lpstr>.NET Core</vt:lpstr>
      <vt:lpstr>ASP.NET Core</vt:lpstr>
      <vt:lpstr>ASP.NET Core</vt:lpstr>
      <vt:lpstr>ASP.NET Core</vt:lpstr>
      <vt:lpstr>ASP.NET Core</vt:lpstr>
      <vt:lpstr>Apresentação do PowerPoint</vt:lpstr>
      <vt:lpstr>Docker</vt:lpstr>
      <vt:lpstr>DDD – Domain-Driven Design</vt:lpstr>
      <vt:lpstr>DDD – Domain-Driven Design</vt:lpstr>
      <vt:lpstr>DDD – Domain-Driven Design</vt:lpstr>
      <vt:lpstr>Arquitetura Hexagonal</vt:lpstr>
      <vt:lpstr>Domínio</vt:lpstr>
      <vt:lpstr>Domínio</vt:lpstr>
      <vt:lpstr>Domínio</vt:lpstr>
      <vt:lpstr>Aplicação</vt:lpstr>
      <vt:lpstr>Aplicação</vt:lpstr>
      <vt:lpstr>Infraestrutura / Portas e Adaptadores</vt:lpstr>
      <vt:lpstr>Infraestrutura</vt:lpstr>
      <vt:lpstr>Visão geral</vt:lpstr>
      <vt:lpstr>Apresentação do PowerPoint</vt:lpstr>
      <vt:lpstr>Adaptadores</vt:lpstr>
      <vt:lpstr>Bounded Context / Context Mapping</vt:lpstr>
      <vt:lpstr>Adaptadores / Context Mapping</vt:lpstr>
      <vt:lpstr>Apresentação do PowerPoint</vt:lpstr>
      <vt:lpstr>Apresentação do PowerPoint</vt:lpstr>
      <vt:lpstr>Princípios e boas práticas</vt:lpstr>
      <vt:lpstr>Princípios e boas práticas</vt:lpstr>
      <vt:lpstr>Princípios e boas práticas</vt:lpstr>
      <vt:lpstr>Princípios e boas práticas</vt:lpstr>
      <vt:lpstr>Princípios e boas práticas</vt:lpstr>
      <vt:lpstr>Single Responsibility Principle (SRP)</vt:lpstr>
      <vt:lpstr>Single Responsibility Principle (SRP)</vt:lpstr>
      <vt:lpstr>Single Responsibility Principle (SRP)</vt:lpstr>
      <vt:lpstr>Open/Closed Principle (OCP)</vt:lpstr>
      <vt:lpstr>Open/Closed Principle (OCP)</vt:lpstr>
      <vt:lpstr>Open/Closed Principle (OCP)</vt:lpstr>
      <vt:lpstr>Liskov Substitution Principle (LSP)</vt:lpstr>
      <vt:lpstr>Liskov Substitution Principle (LSP)</vt:lpstr>
      <vt:lpstr>Liskov Substitution Principle (LSP)</vt:lpstr>
      <vt:lpstr>Liskov Substitution Principle (LSP)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Dependency Inversion Principle (DIP)</vt:lpstr>
      <vt:lpstr>Interfaces</vt:lpstr>
      <vt:lpstr>Dependency Inversion Principle (DIP)</vt:lpstr>
      <vt:lpstr>Dependency Inversion Principle (DIP)</vt:lpstr>
      <vt:lpstr>Dependency Inversion Principle (DIP)</vt:lpstr>
      <vt:lpstr>Apresentação do PowerPoint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Apresentação do PowerPoint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Dúvidas?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de título</dc:title>
  <dc:creator>Matheus Neder</dc:creator>
  <cp:lastModifiedBy>Matheus Villela Neder Issa</cp:lastModifiedBy>
  <cp:revision>93</cp:revision>
  <dcterms:created xsi:type="dcterms:W3CDTF">2018-07-26T23:53:33Z</dcterms:created>
  <dcterms:modified xsi:type="dcterms:W3CDTF">2018-08-06T12:59:13Z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